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sldIdLst>
    <p:sldId id="256" r:id="rId3"/>
    <p:sldId id="287" r:id="rId4"/>
    <p:sldId id="282" r:id="rId5"/>
    <p:sldId id="276" r:id="rId6"/>
    <p:sldId id="295" r:id="rId7"/>
    <p:sldId id="297" r:id="rId8"/>
    <p:sldId id="283" r:id="rId9"/>
    <p:sldId id="288" r:id="rId10"/>
    <p:sldId id="289" r:id="rId11"/>
    <p:sldId id="298" r:id="rId12"/>
    <p:sldId id="260" r:id="rId13"/>
    <p:sldId id="290" r:id="rId14"/>
    <p:sldId id="263" r:id="rId15"/>
    <p:sldId id="291" r:id="rId16"/>
    <p:sldId id="292" r:id="rId17"/>
    <p:sldId id="265" r:id="rId18"/>
    <p:sldId id="264" r:id="rId19"/>
    <p:sldId id="280" r:id="rId20"/>
    <p:sldId id="286" r:id="rId21"/>
    <p:sldId id="267" r:id="rId22"/>
    <p:sldId id="281" r:id="rId23"/>
    <p:sldId id="293" r:id="rId24"/>
    <p:sldId id="268" r:id="rId25"/>
    <p:sldId id="269" r:id="rId26"/>
    <p:sldId id="29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249" autoAdjust="0"/>
    <p:restoredTop sz="89226" autoAdjust="0"/>
  </p:normalViewPr>
  <p:slideViewPr>
    <p:cSldViewPr>
      <p:cViewPr varScale="1">
        <p:scale>
          <a:sx n="65" d="100"/>
          <a:sy n="65" d="100"/>
        </p:scale>
        <p:origin x="-130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CA3EC-20B8-4E44-AF0B-1826B7DD67A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A28D0-C6CF-43EE-B5E7-04DA395CEE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7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3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72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24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68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6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99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984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6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50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D599-4700-478D-809F-F7ED203A71BC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2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01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77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9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03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81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48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73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D599-4700-478D-809F-F7ED203A71B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17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D599-4700-478D-809F-F7ED203A71BC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8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8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A28D0-C6CF-43EE-B5E7-04DA395CEE1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2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26.10.2009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dirty="0" smtClean="0"/>
              <a:t>Лето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66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66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66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66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66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>ПРЕЗЕНТАЦІЯ</a:t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>ТЕПЛІВСЬКОГО  ДОШКІЛЬНОГО</a:t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> НАВЧАЛЬНОГО ЗАКЛАДУ “ТЕРЕМОК” с.Теплівка</a:t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r>
              <a:rPr lang="uk-UA" dirty="0" smtClean="0">
                <a:cs typeface="Aharoni" pitchFamily="2" charset="-79"/>
              </a:rPr>
              <a:t/>
            </a:r>
            <a:br>
              <a:rPr lang="uk-UA" dirty="0" smtClean="0">
                <a:cs typeface="Aharoni" pitchFamily="2" charset="-79"/>
              </a:rPr>
            </a:br>
            <a:endParaRPr lang="ru-RU" dirty="0"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6046483"/>
            <a:ext cx="21431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Екологічна стежина</a:t>
            </a:r>
            <a:endParaRPr lang="ru-RU" dirty="0"/>
          </a:p>
        </p:txBody>
      </p:sp>
      <p:pic>
        <p:nvPicPr>
          <p:cNvPr id="5122" name="Picture 2" descr="C:\Users\Admin1278\Desktop\DSCN00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358222" cy="3268667"/>
          </a:xfrm>
          <a:prstGeom prst="rect">
            <a:avLst/>
          </a:prstGeom>
          <a:noFill/>
        </p:spPr>
      </p:pic>
      <p:pic>
        <p:nvPicPr>
          <p:cNvPr id="5123" name="Picture 3" descr="C:\Users\Admin1278\Desktop\DSCN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1214422"/>
            <a:ext cx="4500561" cy="3286148"/>
          </a:xfrm>
          <a:prstGeom prst="rect">
            <a:avLst/>
          </a:prstGeom>
          <a:noFill/>
        </p:spPr>
      </p:pic>
      <p:pic>
        <p:nvPicPr>
          <p:cNvPr id="5124" name="Picture 4" descr="C:\Users\Admin1278\Desktop\241115_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4357695"/>
            <a:ext cx="5500726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Матеріально-технічна база закладу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2400" dirty="0" smtClean="0"/>
              <a:t>                    За останні 5 років  було придбано:</a:t>
            </a:r>
          </a:p>
          <a:p>
            <a:r>
              <a:rPr lang="uk-UA" sz="2400" dirty="0" smtClean="0"/>
              <a:t>Сучасне розвивальне середовище;</a:t>
            </a:r>
          </a:p>
          <a:p>
            <a:r>
              <a:rPr lang="uk-UA" sz="2400" dirty="0" smtClean="0"/>
              <a:t>Дитячі стільці та столи;</a:t>
            </a:r>
          </a:p>
          <a:p>
            <a:r>
              <a:rPr lang="uk-UA" sz="2400" dirty="0" smtClean="0"/>
              <a:t>Комп'ютерну техніку ;</a:t>
            </a:r>
          </a:p>
          <a:p>
            <a:r>
              <a:rPr lang="uk-UA" sz="2400" dirty="0" smtClean="0"/>
              <a:t>Пральну машину;</a:t>
            </a:r>
          </a:p>
          <a:p>
            <a:r>
              <a:rPr lang="uk-UA" sz="2400" dirty="0" smtClean="0"/>
              <a:t>Електричну плиту;</a:t>
            </a:r>
          </a:p>
          <a:p>
            <a:r>
              <a:rPr lang="uk-UA" sz="2400" dirty="0" smtClean="0"/>
              <a:t>Зроблено капітальний ремонт старшої та молодшої груп,  спалень;</a:t>
            </a:r>
          </a:p>
          <a:p>
            <a:r>
              <a:rPr lang="uk-UA" sz="2400" dirty="0" smtClean="0"/>
              <a:t>Встановили пластикові вікна;</a:t>
            </a:r>
          </a:p>
          <a:p>
            <a:r>
              <a:rPr lang="uk-UA" sz="2400" dirty="0" smtClean="0"/>
              <a:t>Встановлено паркан навколо закладу;</a:t>
            </a:r>
          </a:p>
          <a:p>
            <a:r>
              <a:rPr lang="uk-UA" sz="2400" dirty="0" smtClean="0"/>
              <a:t>Постільну білизну.</a:t>
            </a:r>
          </a:p>
          <a:p>
            <a:pPr>
              <a:buNone/>
            </a:pPr>
            <a:r>
              <a:rPr lang="uk-UA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Працюємо над гострою проблемою сучасності – збереження життя та здоров'я  дитини </a:t>
            </a:r>
            <a:endParaRPr lang="ru-RU" sz="3200" dirty="0"/>
          </a:p>
        </p:txBody>
      </p:sp>
      <p:pic>
        <p:nvPicPr>
          <p:cNvPr id="4" name="Содержимое 3" descr="P322134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1500175"/>
            <a:ext cx="4286280" cy="2928958"/>
          </a:xfrm>
          <a:prstGeom prst="rect">
            <a:avLst/>
          </a:prstGeom>
        </p:spPr>
      </p:pic>
      <p:pic>
        <p:nvPicPr>
          <p:cNvPr id="5" name="Рисунок 4" descr="P32213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4500570"/>
            <a:ext cx="4071934" cy="2911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00570"/>
            <a:ext cx="4286280" cy="292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500174"/>
            <a:ext cx="421484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Патріотичне виховання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829180" cy="4525963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Основні  напрямки </a:t>
            </a:r>
            <a:r>
              <a:rPr lang="uk-UA" dirty="0" smtClean="0"/>
              <a:t>:</a:t>
            </a:r>
            <a:endParaRPr lang="uk-UA" dirty="0" smtClean="0"/>
          </a:p>
          <a:p>
            <a:r>
              <a:rPr lang="uk-UA" sz="2400" dirty="0" smtClean="0"/>
              <a:t>Формування уявлень про сім*ю,родину,рід і родовід;</a:t>
            </a:r>
          </a:p>
          <a:p>
            <a:r>
              <a:rPr lang="uk-UA" sz="2400" dirty="0" smtClean="0"/>
              <a:t>Ознайомлення з явищами суспільного життя;</a:t>
            </a:r>
          </a:p>
          <a:p>
            <a:r>
              <a:rPr lang="uk-UA" sz="2400" dirty="0" smtClean="0"/>
              <a:t>Формування знань про історію держави,державні символи;</a:t>
            </a:r>
          </a:p>
          <a:p>
            <a:r>
              <a:rPr lang="uk-UA" sz="2400" dirty="0" smtClean="0"/>
              <a:t>Формування знань про рідний край.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426174" cy="368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Спільна праця</a:t>
            </a:r>
            <a:endParaRPr lang="ru-RU" dirty="0"/>
          </a:p>
        </p:txBody>
      </p:sp>
      <p:pic>
        <p:nvPicPr>
          <p:cNvPr id="4" name="Содержимое 3" descr="P218103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8794" y="1214422"/>
            <a:ext cx="4572032" cy="2795171"/>
          </a:xfrm>
          <a:prstGeom prst="snip2DiagRect">
            <a:avLst/>
          </a:prstGeom>
        </p:spPr>
      </p:pic>
      <p:pic>
        <p:nvPicPr>
          <p:cNvPr id="5" name="Рисунок 4" descr="P2181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945079"/>
            <a:ext cx="4143372" cy="2912921"/>
          </a:xfrm>
          <a:prstGeom prst="snip2DiagRect">
            <a:avLst/>
          </a:prstGeom>
        </p:spPr>
      </p:pic>
      <p:pic>
        <p:nvPicPr>
          <p:cNvPr id="6" name="Рисунок 5" descr="P221105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4143380"/>
            <a:ext cx="4357718" cy="2428892"/>
          </a:xfrm>
          <a:prstGeom prst="snip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Так зароджується дружба</a:t>
            </a:r>
            <a:endParaRPr lang="ru-RU" dirty="0"/>
          </a:p>
        </p:txBody>
      </p:sp>
      <p:pic>
        <p:nvPicPr>
          <p:cNvPr id="1026" name="Picture 2" descr="C:\Users\Admin1278\Desktop\DSCN00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000480"/>
            <a:ext cx="4714908" cy="2857520"/>
          </a:xfrm>
          <a:prstGeom prst="rect">
            <a:avLst/>
          </a:prstGeom>
          <a:noFill/>
        </p:spPr>
      </p:pic>
      <p:pic>
        <p:nvPicPr>
          <p:cNvPr id="1029" name="Picture 5" descr="C:\Users\Admin1278\Desktop\241115_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4112" y="1142984"/>
            <a:ext cx="2289888" cy="3071834"/>
          </a:xfrm>
          <a:prstGeom prst="rect">
            <a:avLst/>
          </a:prstGeom>
          <a:noFill/>
        </p:spPr>
      </p:pic>
      <p:pic>
        <p:nvPicPr>
          <p:cNvPr id="1030" name="Picture 6" descr="C:\Users\Admin1278\Desktop\241115_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3286148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37147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Admin1278\Desktop\DSCN318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1"/>
            <a:ext cx="3857652" cy="3286148"/>
          </a:xfrm>
          <a:prstGeom prst="rect">
            <a:avLst/>
          </a:prstGeom>
          <a:noFill/>
        </p:spPr>
      </p:pic>
      <p:pic>
        <p:nvPicPr>
          <p:cNvPr id="2053" name="Picture 5" descr="C:\Users\Admin1278\Desktop\DSCN3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14290"/>
            <a:ext cx="4786314" cy="621510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20" y="3724276"/>
            <a:ext cx="37147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Пошуково-дослідницька гурткова робота</a:t>
            </a:r>
            <a:br>
              <a:rPr lang="uk-UA" sz="3200" dirty="0" smtClean="0"/>
            </a:br>
            <a:r>
              <a:rPr lang="uk-UA" sz="3200" dirty="0" smtClean="0"/>
              <a:t> “ Юні знавці лікарських рослин </a:t>
            </a:r>
            <a:r>
              <a:rPr lang="uk-UA" sz="3200" dirty="0" smtClean="0"/>
              <a:t>”</a:t>
            </a:r>
            <a:endParaRPr lang="ru-RU" sz="3200" dirty="0"/>
          </a:p>
        </p:txBody>
      </p:sp>
      <p:pic>
        <p:nvPicPr>
          <p:cNvPr id="8195" name="Picture 3" descr="C:\Users\Admin1278\Desktop\DSCN3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78642"/>
            <a:ext cx="3833906" cy="36891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47" y="2132856"/>
            <a:ext cx="408592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0727"/>
            <a:ext cx="8229600" cy="980728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5080B"/>
                </a:solidFill>
              </a:rPr>
              <a:t>Взаємодія родинної та професійної</a:t>
            </a:r>
            <a:br>
              <a:rPr lang="uk-UA" sz="2800" dirty="0" smtClean="0">
                <a:solidFill>
                  <a:srgbClr val="05080B"/>
                </a:solidFill>
              </a:rPr>
            </a:br>
            <a:r>
              <a:rPr lang="uk-UA" sz="2800" dirty="0" smtClean="0">
                <a:solidFill>
                  <a:srgbClr val="05080B"/>
                </a:solidFill>
              </a:rPr>
              <a:t>педагогіки – на службі дітям</a:t>
            </a:r>
            <a:endParaRPr lang="ru-RU" sz="2800" dirty="0">
              <a:solidFill>
                <a:srgbClr val="05080B"/>
              </a:solidFill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 rot="10373472">
            <a:off x="2018039" y="996264"/>
            <a:ext cx="936104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07504" y="940001"/>
            <a:ext cx="1887399" cy="688799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Педагогічна  пропаганда</a:t>
            </a:r>
            <a:endParaRPr lang="ru-RU" b="1" dirty="0"/>
          </a:p>
        </p:txBody>
      </p:sp>
      <p:sp>
        <p:nvSpPr>
          <p:cNvPr id="6" name="Стрелка вправо с вырезом 5"/>
          <p:cNvSpPr/>
          <p:nvPr/>
        </p:nvSpPr>
        <p:spPr>
          <a:xfrm rot="8322360">
            <a:off x="2872129" y="1528484"/>
            <a:ext cx="831649" cy="3992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683568" y="2106558"/>
            <a:ext cx="2293711" cy="648072"/>
          </a:xfrm>
          <a:prstGeom prst="round1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Батьківський  всеобуч</a:t>
            </a:r>
            <a:endParaRPr lang="ru-RU" b="1" dirty="0"/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3419872" y="2276872"/>
            <a:ext cx="2304256" cy="648072"/>
          </a:xfrm>
          <a:prstGeom prst="round1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Консультування  батьків</a:t>
            </a:r>
            <a:endParaRPr lang="ru-RU" b="1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6623720" y="1000108"/>
            <a:ext cx="2520280" cy="1074600"/>
          </a:xfrm>
          <a:prstGeom prst="round1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Вивчення, узагальнення, впровадження  досвіду  роботи</a:t>
            </a:r>
            <a:endParaRPr lang="ru-RU" b="1" dirty="0"/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6331055" y="2276872"/>
            <a:ext cx="2376264" cy="648072"/>
          </a:xfrm>
          <a:prstGeom prst="round1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Спільні  заходи з дітьми</a:t>
            </a:r>
            <a:endParaRPr lang="ru-RU" b="1" dirty="0"/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5382344" y="1043260"/>
            <a:ext cx="936104" cy="43183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с вырезом 11"/>
          <p:cNvSpPr/>
          <p:nvPr/>
        </p:nvSpPr>
        <p:spPr>
          <a:xfrm rot="1619258">
            <a:off x="5446673" y="1779488"/>
            <a:ext cx="919071" cy="50405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 rot="5400000">
            <a:off x="3995936" y="1507451"/>
            <a:ext cx="792088" cy="42438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3136954"/>
            <a:ext cx="1535538" cy="4320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Анкетування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3789040"/>
            <a:ext cx="1527359" cy="5040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Батьківські</a:t>
            </a:r>
            <a:r>
              <a:rPr lang="uk-UA" dirty="0" smtClean="0">
                <a:solidFill>
                  <a:srgbClr val="05080B"/>
                </a:solidFill>
              </a:rPr>
              <a:t> </a:t>
            </a:r>
            <a:r>
              <a:rPr lang="uk-UA" dirty="0" smtClean="0">
                <a:solidFill>
                  <a:srgbClr val="FFC000"/>
                </a:solidFill>
              </a:rPr>
              <a:t>збори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9572" y="4509120"/>
            <a:ext cx="1656184" cy="5760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Дні відкритих дверей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3069" y="5244931"/>
            <a:ext cx="1745502" cy="6480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Виставки</a:t>
            </a:r>
            <a:r>
              <a:rPr lang="uk-UA" dirty="0" smtClean="0">
                <a:solidFill>
                  <a:srgbClr val="05080B"/>
                </a:solidFill>
              </a:rPr>
              <a:t>  </a:t>
            </a:r>
            <a:r>
              <a:rPr lang="uk-UA" dirty="0" smtClean="0">
                <a:solidFill>
                  <a:srgbClr val="FFC000"/>
                </a:solidFill>
              </a:rPr>
              <a:t>конкурси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14414" y="6000768"/>
            <a:ext cx="1928826" cy="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Школа відповідального</a:t>
            </a:r>
            <a:r>
              <a:rPr lang="uk-UA" dirty="0" smtClean="0">
                <a:solidFill>
                  <a:srgbClr val="05080B"/>
                </a:solidFill>
              </a:rPr>
              <a:t> </a:t>
            </a:r>
            <a:r>
              <a:rPr lang="uk-UA" dirty="0" smtClean="0">
                <a:solidFill>
                  <a:srgbClr val="FFC000"/>
                </a:solidFill>
              </a:rPr>
              <a:t>батьківства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953069" y="2754630"/>
            <a:ext cx="0" cy="382324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145527" y="2754630"/>
            <a:ext cx="0" cy="1754490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486091" y="2754630"/>
            <a:ext cx="0" cy="2490301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763696" y="2754629"/>
            <a:ext cx="65125" cy="3313991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691680" y="2754630"/>
            <a:ext cx="0" cy="1034410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977278" y="3136952"/>
            <a:ext cx="1594721" cy="6520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Медичним працівником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28992" y="4000504"/>
            <a:ext cx="1440160" cy="2933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Керівником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71868" y="4500570"/>
            <a:ext cx="1512168" cy="4320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Вихователем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857620" y="5143512"/>
            <a:ext cx="1512168" cy="5760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Шкільними</a:t>
            </a:r>
            <a:r>
              <a:rPr lang="uk-UA" dirty="0" smtClean="0">
                <a:solidFill>
                  <a:srgbClr val="05080B"/>
                </a:solidFill>
              </a:rPr>
              <a:t> </a:t>
            </a:r>
            <a:r>
              <a:rPr lang="uk-UA" dirty="0" smtClean="0">
                <a:solidFill>
                  <a:srgbClr val="FFC000"/>
                </a:solidFill>
              </a:rPr>
              <a:t>педагогами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01829" y="5893003"/>
            <a:ext cx="1904379" cy="8236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Шкільним психологом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4179789" y="2924944"/>
            <a:ext cx="0" cy="212008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752020" y="2945792"/>
            <a:ext cx="0" cy="1053988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954018" y="2945792"/>
            <a:ext cx="0" cy="1563328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5292080" y="2945792"/>
            <a:ext cx="0" cy="2139392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724128" y="2945792"/>
            <a:ext cx="0" cy="2947211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7519187" y="3352978"/>
            <a:ext cx="1624813" cy="662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Ігри, розваги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858016" y="4357694"/>
            <a:ext cx="1759055" cy="6735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Змагання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430073" y="5568967"/>
            <a:ext cx="1742327" cy="7358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Свята, дозвілля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7827791" y="2945792"/>
            <a:ext cx="0" cy="407186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7301236" y="2945792"/>
            <a:ext cx="0" cy="1465832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6516216" y="2945792"/>
            <a:ext cx="0" cy="2623175"/>
          </a:xfrm>
          <a:prstGeom prst="straightConnector1">
            <a:avLst/>
          </a:prstGeom>
          <a:ln>
            <a:solidFill>
              <a:srgbClr val="05080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Різні форми роботи зближують педагога та батьків, наближають </a:t>
            </a:r>
            <a:r>
              <a:rPr lang="uk-UA" dirty="0" smtClean="0"/>
              <a:t>сім</a:t>
            </a:r>
            <a:r>
              <a:rPr lang="en-US" dirty="0"/>
              <a:t>`</a:t>
            </a:r>
            <a:r>
              <a:rPr lang="uk-UA" dirty="0" smtClean="0"/>
              <a:t>ю </a:t>
            </a:r>
            <a:r>
              <a:rPr lang="uk-UA" dirty="0" smtClean="0"/>
              <a:t>до дитсадка  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Picture 2" descr="C:\Users\Admin1278\Desktop\DCIM\100NIKON\DSCN0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43182"/>
            <a:ext cx="4060767" cy="2647604"/>
          </a:xfrm>
          <a:prstGeom prst="rect">
            <a:avLst/>
          </a:prstGeom>
          <a:noFill/>
        </p:spPr>
      </p:pic>
      <p:pic>
        <p:nvPicPr>
          <p:cNvPr id="5" name="Picture 3" descr="C:\Users\Admin1278\Desktop\DCIM\100NIKON\DSCN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000372"/>
            <a:ext cx="4311919" cy="286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КРЕДО ЗАКЛАДУ: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“ Знай дитину,розумій дитину,поважай дитину,будь частиною життя дитини ”</a:t>
            </a:r>
            <a:endParaRPr lang="ru-RU" dirty="0"/>
          </a:p>
        </p:txBody>
      </p:sp>
      <p:pic>
        <p:nvPicPr>
          <p:cNvPr id="4098" name="Picture 2" descr="C:\Users\Admin1278\Desktop\DSCN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496"/>
            <a:ext cx="5810259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1278\Desktop\фото\P3211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3921124" cy="3048000"/>
          </a:xfrm>
          <a:prstGeom prst="rect">
            <a:avLst/>
          </a:prstGeom>
          <a:noFill/>
        </p:spPr>
      </p:pic>
      <p:pic>
        <p:nvPicPr>
          <p:cNvPr id="3075" name="Picture 3" descr="C:\Users\Admin1278\Desktop\фото\Рисунок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4357718" cy="3071834"/>
          </a:xfrm>
          <a:prstGeom prst="rect">
            <a:avLst/>
          </a:prstGeom>
          <a:noFill/>
        </p:spPr>
      </p:pic>
      <p:pic>
        <p:nvPicPr>
          <p:cNvPr id="3076" name="Picture 4" descr="C:\Users\Admin1278\Desktop\фото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357563"/>
            <a:ext cx="3920102" cy="3286147"/>
          </a:xfrm>
          <a:prstGeom prst="rect">
            <a:avLst/>
          </a:prstGeom>
          <a:noFill/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7158" y="3571876"/>
            <a:ext cx="4143404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Наш</a:t>
            </a:r>
            <a:r>
              <a:rPr lang="uk-UA" sz="3600" dirty="0" smtClean="0"/>
              <a:t>і свята духовно і культурно збагачують маленьку особистість</a:t>
            </a:r>
            <a:endParaRPr lang="ru-RU" sz="3600" dirty="0"/>
          </a:p>
        </p:txBody>
      </p:sp>
      <p:pic>
        <p:nvPicPr>
          <p:cNvPr id="4100" name="Picture 4" descr="C:\Users\Admin1278\Desktop\DSCN3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00504"/>
            <a:ext cx="4429156" cy="2643206"/>
          </a:xfrm>
          <a:prstGeom prst="rect">
            <a:avLst/>
          </a:prstGeom>
          <a:noFill/>
        </p:spPr>
      </p:pic>
      <p:pic>
        <p:nvPicPr>
          <p:cNvPr id="4101" name="Picture 5" descr="C:\Users\Admin1278\Desktop\DSCN2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4071966" cy="2643182"/>
          </a:xfrm>
          <a:prstGeom prst="rect">
            <a:avLst/>
          </a:prstGeom>
          <a:noFill/>
        </p:spPr>
      </p:pic>
      <p:pic>
        <p:nvPicPr>
          <p:cNvPr id="7170" name="Picture 2" descr="C:\Users\Admin1278\Desktop\DSCN3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500174"/>
            <a:ext cx="4143404" cy="2428891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5720" y="1428736"/>
            <a:ext cx="8401080" cy="542926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P315129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428737"/>
            <a:ext cx="4214842" cy="2714643"/>
          </a:xfrm>
          <a:prstGeom prst="rect">
            <a:avLst/>
          </a:prstGeom>
        </p:spPr>
      </p:pic>
      <p:pic>
        <p:nvPicPr>
          <p:cNvPr id="2050" name="Picture 2" descr="C:\Users\Admin1278\Desktop\DSCN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357298"/>
            <a:ext cx="4000528" cy="2867046"/>
          </a:xfrm>
          <a:prstGeom prst="rect">
            <a:avLst/>
          </a:prstGeom>
          <a:noFill/>
        </p:spPr>
      </p:pic>
      <p:pic>
        <p:nvPicPr>
          <p:cNvPr id="6" name="Рисунок 5" descr="P31512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4214794"/>
            <a:ext cx="4822029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Психолого-педагогічний супровід</a:t>
            </a:r>
            <a:endParaRPr lang="ru-RU" dirty="0"/>
          </a:p>
        </p:txBody>
      </p:sp>
      <p:pic>
        <p:nvPicPr>
          <p:cNvPr id="4098" name="Picture 2" descr="C:\Users\Admin1278\Desktop\Новая папка\DSCN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4143404" cy="2643206"/>
          </a:xfrm>
          <a:prstGeom prst="rect">
            <a:avLst/>
          </a:prstGeom>
          <a:noFill/>
        </p:spPr>
      </p:pic>
      <p:pic>
        <p:nvPicPr>
          <p:cNvPr id="4100" name="Picture 4" descr="C:\Users\Admin1278\Desktop\фото\DSCN19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4143404" cy="2714644"/>
          </a:xfrm>
          <a:prstGeom prst="rect">
            <a:avLst/>
          </a:prstGeom>
          <a:noFill/>
        </p:spPr>
      </p:pic>
      <p:pic>
        <p:nvPicPr>
          <p:cNvPr id="4101" name="Picture 5" descr="C:\Users\Admin1278\Desktop\фото\Рисунок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357298"/>
            <a:ext cx="4071934" cy="4897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1278\Desktop\Новая папка\DSCN3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4534419" cy="3143272"/>
          </a:xfrm>
          <a:prstGeom prst="rect">
            <a:avLst/>
          </a:prstGeom>
          <a:noFill/>
        </p:spPr>
      </p:pic>
      <p:pic>
        <p:nvPicPr>
          <p:cNvPr id="5122" name="Picture 2" descr="C:\Users\Admin1278\Desktop\Новая папка\DSCN306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14290"/>
            <a:ext cx="3714776" cy="3286148"/>
          </a:xfrm>
          <a:prstGeom prst="rect">
            <a:avLst/>
          </a:prstGeom>
          <a:noFill/>
        </p:spPr>
      </p:pic>
      <p:pic>
        <p:nvPicPr>
          <p:cNvPr id="5123" name="Picture 3" descr="C:\Users\Admin1278\Desktop\Новая папка\DSCN3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00414"/>
            <a:ext cx="4357718" cy="3071858"/>
          </a:xfrm>
          <a:prstGeom prst="rect">
            <a:avLst/>
          </a:prstGeom>
          <a:noFill/>
        </p:spPr>
      </p:pic>
      <p:pic>
        <p:nvPicPr>
          <p:cNvPr id="5124" name="Picture 4" descr="C:\Users\Admin1278\Desktop\Новая папка\DSCN3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571876"/>
            <a:ext cx="3857652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>     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</a:t>
            </a:r>
          </a:p>
          <a:p>
            <a:pPr>
              <a:buNone/>
            </a:pPr>
            <a:r>
              <a:rPr lang="uk-UA" dirty="0" smtClean="0"/>
              <a:t>      </a:t>
            </a:r>
          </a:p>
          <a:p>
            <a:pPr>
              <a:buNone/>
            </a:pPr>
            <a:r>
              <a:rPr lang="uk-UA" dirty="0" smtClean="0"/>
              <a:t>               Кожна дитина має свій неповторний дар,який потрібно помітити,віднайти,відшліфувати і тоді він засяє,заіскриться найкоштовнішим діамантом.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ДЯКУЄМО ЗА УВАГУ!</a:t>
            </a:r>
            <a:endParaRPr lang="ru-RU" dirty="0"/>
          </a:p>
        </p:txBody>
      </p:sp>
      <p:pic>
        <p:nvPicPr>
          <p:cNvPr id="8195" name="Picture 3" descr="C:\Users\Admin1278\Desktop\DSCN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52"/>
            <a:ext cx="6286544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3600" dirty="0" smtClean="0"/>
              <a:t>Колектив закладу творчо працює над проблемою: “ Створення освітнього середовища для максимального розвитку особистості відповідно до її потенційних можливостей </a:t>
            </a:r>
            <a:r>
              <a:rPr lang="uk-UA" dirty="0" smtClean="0"/>
              <a:t>”</a:t>
            </a:r>
            <a:endParaRPr lang="ru-RU" dirty="0"/>
          </a:p>
        </p:txBody>
      </p:sp>
      <p:pic>
        <p:nvPicPr>
          <p:cNvPr id="4" name="Picture 3" descr="C:\Users\Admin1278\Desktop\DSCN32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857496"/>
            <a:ext cx="5644342" cy="3672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rgbClr val="05080B"/>
                </a:solidFill>
              </a:rPr>
              <a:t>Створення умов для розвитку особистості дитини відповідно до її потенційних можливостей</a:t>
            </a:r>
            <a:endParaRPr lang="ru-RU" sz="36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475656" y="2060848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236296" y="2060848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491880" y="2060848"/>
            <a:ext cx="288032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508104" y="2060848"/>
            <a:ext cx="288032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467544" y="2780928"/>
            <a:ext cx="2304256" cy="576064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080B"/>
                </a:solidFill>
              </a:rPr>
              <a:t>Осв</a:t>
            </a:r>
            <a:r>
              <a:rPr lang="uk-UA" b="1" dirty="0" smtClean="0">
                <a:solidFill>
                  <a:srgbClr val="05080B"/>
                </a:solidFill>
              </a:rPr>
              <a:t>ітнє  середовище</a:t>
            </a:r>
            <a:endParaRPr lang="ru-RU" b="1" dirty="0">
              <a:solidFill>
                <a:srgbClr val="05080B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1763688" y="4437112"/>
            <a:ext cx="2808312" cy="1008112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5080B"/>
                </a:solidFill>
              </a:rPr>
              <a:t>Організація навчально – виховного  процесу</a:t>
            </a:r>
            <a:endParaRPr lang="ru-RU" b="1" dirty="0">
              <a:solidFill>
                <a:srgbClr val="05080B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5148064" y="4437112"/>
            <a:ext cx="2088232" cy="1008112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5080B"/>
                </a:solidFill>
              </a:rPr>
              <a:t>Інноваційна  діяльність</a:t>
            </a:r>
            <a:endParaRPr lang="ru-RU" b="1" dirty="0">
              <a:solidFill>
                <a:srgbClr val="05080B"/>
              </a:solidFill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6588224" y="2780928"/>
            <a:ext cx="2448272" cy="1008112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5080B"/>
                </a:solidFill>
              </a:rPr>
              <a:t>Взаємодія  з батьками та громадськістю</a:t>
            </a:r>
            <a:endParaRPr lang="ru-RU" b="1" dirty="0">
              <a:solidFill>
                <a:srgbClr val="0508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43240" y="3286124"/>
            <a:ext cx="2664296" cy="14401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Форми </a:t>
            </a:r>
            <a:r>
              <a:rPr lang="uk-UA" dirty="0" smtClean="0">
                <a:solidFill>
                  <a:srgbClr val="002060"/>
                </a:solidFill>
              </a:rPr>
              <a:t>методичної роботи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494704" y="1613903"/>
            <a:ext cx="2448272" cy="1224136"/>
          </a:xfrm>
          <a:prstGeom prst="wedgeRoundRectCallout">
            <a:avLst>
              <a:gd name="adj1" fmla="val 7462"/>
              <a:gd name="adj2" fmla="val 86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Педагогічна  рада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142976" y="2500306"/>
            <a:ext cx="2232248" cy="936104"/>
          </a:xfrm>
          <a:prstGeom prst="wedgeRoundRectCallout">
            <a:avLst>
              <a:gd name="adj1" fmla="val 79714"/>
              <a:gd name="adj2" fmla="val 620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Тренінги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94583" y="3861048"/>
            <a:ext cx="2232248" cy="936104"/>
          </a:xfrm>
          <a:prstGeom prst="wedgeRoundRectCallout">
            <a:avLst>
              <a:gd name="adj1" fmla="val 78471"/>
              <a:gd name="adj2" fmla="val -263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Ділові  ігри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727684" y="5229200"/>
            <a:ext cx="2232248" cy="1080120"/>
          </a:xfrm>
          <a:prstGeom prst="wedgeRoundRectCallout">
            <a:avLst>
              <a:gd name="adj1" fmla="val 43095"/>
              <a:gd name="adj2" fmla="val -94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Семінари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365928" y="2369987"/>
            <a:ext cx="2310528" cy="936104"/>
          </a:xfrm>
          <a:prstGeom prst="wedgeRoundRectCallout">
            <a:avLst>
              <a:gd name="adj1" fmla="val -75237"/>
              <a:gd name="adj2" fmla="val 59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Майстер - класи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672064" y="3774085"/>
            <a:ext cx="2376264" cy="1008112"/>
          </a:xfrm>
          <a:prstGeom prst="wedgeRoundRectCallout">
            <a:avLst>
              <a:gd name="adj1" fmla="val -73306"/>
              <a:gd name="adj2" fmla="val 7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Консультації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932040" y="5229200"/>
            <a:ext cx="2592288" cy="1041931"/>
          </a:xfrm>
          <a:prstGeom prst="wedgeRoundRectCallout">
            <a:avLst>
              <a:gd name="adj1" fmla="val -29919"/>
              <a:gd name="adj2" fmla="val -935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10000"/>
                  </a:schemeClr>
                </a:solidFill>
              </a:rPr>
              <a:t>Круглі столи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260648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5080B"/>
                </a:solidFill>
              </a:rPr>
              <a:t>Методична  робота з педагогічними кадрами</a:t>
            </a:r>
            <a:endParaRPr lang="ru-RU" sz="2800" b="1" dirty="0">
              <a:solidFill>
                <a:srgbClr val="0508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1278\Desktop\DSCN32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290"/>
            <a:ext cx="5143536" cy="3143272"/>
          </a:xfrm>
          <a:prstGeom prst="rect">
            <a:avLst/>
          </a:prstGeom>
          <a:noFill/>
        </p:spPr>
      </p:pic>
      <p:pic>
        <p:nvPicPr>
          <p:cNvPr id="2051" name="Picture 3" descr="C:\Users\Admin1278\Desktop\DSCN3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00438"/>
            <a:ext cx="4572032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dirty="0" smtClean="0"/>
              <a:t>Інноваційні технології в роботі з дітьми: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пісочна терапія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400" dirty="0" smtClean="0"/>
              <a:t>                  Гіперактивних пісок урівноважує</a:t>
            </a:r>
            <a:r>
              <a:rPr lang="uk-UA" sz="2400" dirty="0" smtClean="0"/>
              <a:t>,</a:t>
            </a:r>
            <a:r>
              <a:rPr lang="en-US" sz="2400" dirty="0" smtClean="0"/>
              <a:t> </a:t>
            </a:r>
            <a:r>
              <a:rPr lang="uk-UA" sz="2400" dirty="0" smtClean="0"/>
              <a:t>скутих       </a:t>
            </a:r>
            <a:r>
              <a:rPr lang="uk-UA" sz="2400" dirty="0" smtClean="0"/>
              <a:t>розслаблює</a:t>
            </a:r>
            <a:r>
              <a:rPr lang="uk-UA" sz="2400" dirty="0" smtClean="0"/>
              <a:t>,</a:t>
            </a:r>
            <a:r>
              <a:rPr lang="en-US" sz="2400" dirty="0" smtClean="0"/>
              <a:t> </a:t>
            </a:r>
            <a:r>
              <a:rPr lang="uk-UA" sz="2400" dirty="0" smtClean="0"/>
              <a:t>тривожних </a:t>
            </a:r>
            <a:r>
              <a:rPr lang="uk-UA" sz="2400" dirty="0" smtClean="0"/>
              <a:t>заспокоює</a:t>
            </a:r>
            <a:r>
              <a:rPr lang="uk-UA" sz="2400" dirty="0" smtClean="0"/>
              <a:t>,</a:t>
            </a:r>
            <a:r>
              <a:rPr lang="en-US" sz="2400" dirty="0" smtClean="0"/>
              <a:t> </a:t>
            </a:r>
            <a:r>
              <a:rPr lang="uk-UA" sz="2400" dirty="0" smtClean="0"/>
              <a:t>агресивних </a:t>
            </a:r>
            <a:r>
              <a:rPr lang="uk-UA" sz="2400" dirty="0" smtClean="0"/>
              <a:t>втихомирює.</a:t>
            </a:r>
            <a:endParaRPr lang="ru-RU" sz="2400" dirty="0"/>
          </a:p>
        </p:txBody>
      </p:sp>
      <p:pic>
        <p:nvPicPr>
          <p:cNvPr id="1026" name="Picture 2" descr="C:\Users\Admin1278\Desktop\100NIKON\DSCN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71810"/>
            <a:ext cx="4286280" cy="3238501"/>
          </a:xfrm>
          <a:prstGeom prst="rect">
            <a:avLst/>
          </a:prstGeom>
          <a:noFill/>
        </p:spPr>
      </p:pic>
      <p:pic>
        <p:nvPicPr>
          <p:cNvPr id="1028" name="Picture 4" descr="C:\Users\Admin1278\Desktop\DSCN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20" y="3000372"/>
            <a:ext cx="428628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Заняття розвивають і навчають</a:t>
            </a:r>
            <a:endParaRPr lang="ru-RU" dirty="0"/>
          </a:p>
        </p:txBody>
      </p:sp>
      <p:pic>
        <p:nvPicPr>
          <p:cNvPr id="4" name="Содержимое 3" descr="P32113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413" y="1211373"/>
            <a:ext cx="4460506" cy="2607680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421044" cy="38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Admin1278\Desktop\DSCN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29188"/>
            <a:ext cx="4157482" cy="2897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Гра -  оптимальний засіб всебічного розвитку дитини</a:t>
            </a:r>
            <a:endParaRPr lang="ru-RU" dirty="0"/>
          </a:p>
        </p:txBody>
      </p:sp>
      <p:pic>
        <p:nvPicPr>
          <p:cNvPr id="4" name="Содержимое 3" descr="P2181009.JPG"/>
          <p:cNvPicPr>
            <a:picLocks noGrp="1" noChangeAspect="1"/>
          </p:cNvPicPr>
          <p:nvPr>
            <p:ph idx="1"/>
          </p:nvPr>
        </p:nvPicPr>
        <p:blipFill>
          <a:blip r:embed="rId3"/>
          <a:srcRect t="403" b="403"/>
          <a:stretch>
            <a:fillRect/>
          </a:stretch>
        </p:blipFill>
        <p:spPr>
          <a:xfrm>
            <a:off x="2500298" y="1643050"/>
            <a:ext cx="4286248" cy="260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31411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4236800"/>
            <a:ext cx="3786182" cy="2621200"/>
          </a:xfrm>
          <a:prstGeom prst="rect">
            <a:avLst/>
          </a:prstGeom>
        </p:spPr>
      </p:pic>
      <p:pic>
        <p:nvPicPr>
          <p:cNvPr id="8" name="Рисунок 7" descr="P32113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4304115"/>
            <a:ext cx="3643338" cy="273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030007629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10CA7D7-0F9F-4F4D-AD19-86F6592F96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TS030007629</Template>
  <TotalTime>986</TotalTime>
  <Words>303</Words>
  <Application>Microsoft Office PowerPoint</Application>
  <PresentationFormat>Экран (4:3)</PresentationFormat>
  <Paragraphs>102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TS030007629</vt:lpstr>
      <vt:lpstr>    ПРЕЗЕНТАЦІЯ ТЕПЛІВСЬКОГО  ДОШКІЛЬНОГО  НАВЧАЛЬНОГО ЗАКЛАДУ “ТЕРЕМОК” с.Теплівка    </vt:lpstr>
      <vt:lpstr>КРЕДО ЗАКЛАДУ:</vt:lpstr>
      <vt:lpstr>  Колектив закладу творчо працює над проблемою: “ Створення освітнього середовища для максимального розвитку особистості відповідно до її потенційних можливостей ”</vt:lpstr>
      <vt:lpstr>Створення умов для розвитку особистості дитини відповідно до її потенційних можливостей</vt:lpstr>
      <vt:lpstr>Презентация PowerPoint</vt:lpstr>
      <vt:lpstr>Презентация PowerPoint</vt:lpstr>
      <vt:lpstr>Інноваційні технології в роботі з дітьми: пісочна терапія </vt:lpstr>
      <vt:lpstr>Заняття розвивають і навчають</vt:lpstr>
      <vt:lpstr>Гра -  оптимальний засіб всебічного розвитку дитини</vt:lpstr>
      <vt:lpstr>Екологічна стежина</vt:lpstr>
      <vt:lpstr>Матеріально-технічна база закладу</vt:lpstr>
      <vt:lpstr>Працюємо над гострою проблемою сучасності – збереження життя та здоров'я  дитини </vt:lpstr>
      <vt:lpstr>Патріотичне виховання</vt:lpstr>
      <vt:lpstr>Спільна праця</vt:lpstr>
      <vt:lpstr>Так зароджується дружба</vt:lpstr>
      <vt:lpstr>Презентация PowerPoint</vt:lpstr>
      <vt:lpstr>Пошуково-дослідницька гурткова робота  “ Юні знавці лікарських рослин ”</vt:lpstr>
      <vt:lpstr>Взаємодія родинної та професійної педагогіки – на службі дітям</vt:lpstr>
      <vt:lpstr>  Різні форми роботи зближують педагога та батьків, наближають сім`ю до дитсадка   </vt:lpstr>
      <vt:lpstr>Презентация PowerPoint</vt:lpstr>
      <vt:lpstr>Наші свята духовно і культурно збагачують маленьку особистість</vt:lpstr>
      <vt:lpstr>Презентация PowerPoint</vt:lpstr>
      <vt:lpstr>Психолого-педагогічний супровід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КЕРІВНИКА ДОШКІЛЬНОГО НАВЧАЛЬНОГО ЗАКЛАДУ “ТЕРЕМОК” Телюк Ольги Миколаївни</dc:title>
  <dc:creator>Admin1278</dc:creator>
  <cp:lastModifiedBy>zibnicka</cp:lastModifiedBy>
  <cp:revision>94</cp:revision>
  <dcterms:created xsi:type="dcterms:W3CDTF">2015-03-30T11:25:43Z</dcterms:created>
  <dcterms:modified xsi:type="dcterms:W3CDTF">2017-03-29T07:50:47Z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TC300076299990</vt:lpwstr>
  </property>
</Properties>
</file>