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6" r:id="rId2"/>
    <p:sldId id="256" r:id="rId3"/>
    <p:sldId id="257" r:id="rId4"/>
    <p:sldId id="292" r:id="rId5"/>
    <p:sldId id="258" r:id="rId6"/>
    <p:sldId id="259" r:id="rId7"/>
    <p:sldId id="280" r:id="rId8"/>
    <p:sldId id="260" r:id="rId9"/>
    <p:sldId id="261" r:id="rId10"/>
    <p:sldId id="262" r:id="rId11"/>
    <p:sldId id="293" r:id="rId12"/>
    <p:sldId id="263" r:id="rId13"/>
    <p:sldId id="264" r:id="rId14"/>
    <p:sldId id="281" r:id="rId15"/>
    <p:sldId id="265" r:id="rId16"/>
    <p:sldId id="282" r:id="rId17"/>
    <p:sldId id="286" r:id="rId18"/>
    <p:sldId id="291" r:id="rId19"/>
    <p:sldId id="270" r:id="rId20"/>
    <p:sldId id="283" r:id="rId21"/>
    <p:sldId id="267" r:id="rId22"/>
    <p:sldId id="269" r:id="rId23"/>
    <p:sldId id="268" r:id="rId24"/>
    <p:sldId id="271" r:id="rId25"/>
    <p:sldId id="272" r:id="rId26"/>
    <p:sldId id="294" r:id="rId27"/>
    <p:sldId id="284" r:id="rId28"/>
    <p:sldId id="285" r:id="rId29"/>
    <p:sldId id="288" r:id="rId30"/>
    <p:sldId id="289" r:id="rId31"/>
    <p:sldId id="274" r:id="rId32"/>
    <p:sldId id="290" r:id="rId33"/>
    <p:sldId id="287" r:id="rId34"/>
    <p:sldId id="275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84" y="-8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5F03F-CC7A-4820-A9CA-E1DCDA0FC054}" type="datetimeFigureOut">
              <a:rPr lang="uk-UA" smtClean="0"/>
              <a:t>03.01.2017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22FFAD-84BB-4DE2-8EEB-BC39DA44647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1095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err="1" smtClean="0"/>
              <a:t>Льного</a:t>
            </a:r>
            <a:r>
              <a:rPr lang="uk-UA" dirty="0" smtClean="0"/>
              <a:t> 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22FFAD-84BB-4DE2-8EEB-BC39DA446476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8869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6E0F-A9A1-4974-9454-B0A857843357}" type="datetimeFigureOut">
              <a:rPr lang="uk-UA" smtClean="0"/>
              <a:t>03.01.2017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825-6BD9-49AD-B3CB-5C820E4E78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7313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6E0F-A9A1-4974-9454-B0A857843357}" type="datetimeFigureOut">
              <a:rPr lang="uk-UA" smtClean="0"/>
              <a:t>03.01.2017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825-6BD9-49AD-B3CB-5C820E4E78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173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6E0F-A9A1-4974-9454-B0A857843357}" type="datetimeFigureOut">
              <a:rPr lang="uk-UA" smtClean="0"/>
              <a:t>03.01.2017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825-6BD9-49AD-B3CB-5C820E4E78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4900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6E0F-A9A1-4974-9454-B0A857843357}" type="datetimeFigureOut">
              <a:rPr lang="uk-UA" smtClean="0"/>
              <a:t>03.01.2017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825-6BD9-49AD-B3CB-5C820E4E78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0590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6E0F-A9A1-4974-9454-B0A857843357}" type="datetimeFigureOut">
              <a:rPr lang="uk-UA" smtClean="0"/>
              <a:t>03.01.2017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825-6BD9-49AD-B3CB-5C820E4E78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095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6E0F-A9A1-4974-9454-B0A857843357}" type="datetimeFigureOut">
              <a:rPr lang="uk-UA" smtClean="0"/>
              <a:t>03.01.2017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825-6BD9-49AD-B3CB-5C820E4E78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5597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6E0F-A9A1-4974-9454-B0A857843357}" type="datetimeFigureOut">
              <a:rPr lang="uk-UA" smtClean="0"/>
              <a:t>03.01.2017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825-6BD9-49AD-B3CB-5C820E4E78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86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6E0F-A9A1-4974-9454-B0A857843357}" type="datetimeFigureOut">
              <a:rPr lang="uk-UA" smtClean="0"/>
              <a:t>03.01.2017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825-6BD9-49AD-B3CB-5C820E4E78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4814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6E0F-A9A1-4974-9454-B0A857843357}" type="datetimeFigureOut">
              <a:rPr lang="uk-UA" smtClean="0"/>
              <a:t>03.01.2017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825-6BD9-49AD-B3CB-5C820E4E78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119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6E0F-A9A1-4974-9454-B0A857843357}" type="datetimeFigureOut">
              <a:rPr lang="uk-UA" smtClean="0"/>
              <a:t>03.01.2017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825-6BD9-49AD-B3CB-5C820E4E78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6765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06E0F-A9A1-4974-9454-B0A857843357}" type="datetimeFigureOut">
              <a:rPr lang="uk-UA" smtClean="0"/>
              <a:t>03.01.2017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E66825-6BD9-49AD-B3CB-5C820E4E78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3015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06E0F-A9A1-4974-9454-B0A857843357}" type="datetimeFigureOut">
              <a:rPr lang="uk-UA" smtClean="0"/>
              <a:t>03.01.2017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E66825-6BD9-49AD-B3CB-5C820E4E789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509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00192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5085184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Смотриківська загальноосвітня школа І-ІІ ступенів </a:t>
            </a:r>
          </a:p>
          <a:p>
            <a:pPr algn="ctr"/>
            <a:r>
              <a:rPr lang="uk-UA" sz="2400" dirty="0" smtClean="0"/>
              <a:t>Пирятинської райдержадміністрації Полтавської області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05253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97522"/>
            <a:ext cx="871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Створення умов для задоволення  потреб учнів </a:t>
            </a:r>
          </a:p>
          <a:p>
            <a:pPr algn="ctr"/>
            <a:r>
              <a:rPr lang="uk-UA" sz="2400" b="1" dirty="0" smtClean="0"/>
              <a:t>у різних формах позаурочної навчально-виховної  роботи</a:t>
            </a:r>
            <a:endParaRPr lang="uk-UA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844824"/>
            <a:ext cx="846488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100% учнів беруть участь у виховних заходах.</a:t>
            </a:r>
          </a:p>
          <a:p>
            <a:endParaRPr lang="uk-UA" dirty="0"/>
          </a:p>
          <a:p>
            <a:r>
              <a:rPr lang="uk-UA" dirty="0" smtClean="0"/>
              <a:t>Учні ознайомлені із вимогами статуту, правилами внутрішнього розпорядку школи, </a:t>
            </a:r>
          </a:p>
          <a:p>
            <a:r>
              <a:rPr lang="uk-UA" dirty="0" smtClean="0"/>
              <a:t>єдиними правилами поведінки для учнів.</a:t>
            </a:r>
          </a:p>
          <a:p>
            <a:endParaRPr lang="uk-UA" dirty="0"/>
          </a:p>
          <a:p>
            <a:r>
              <a:rPr lang="uk-UA" dirty="0" smtClean="0"/>
              <a:t>Учні правопорушень під час навчально-виховного процесу не скоювали.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6617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46038"/>
            <a:ext cx="6078537" cy="677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77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476672"/>
            <a:ext cx="4117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Освітня модель  особистісного розвитку</a:t>
            </a:r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268760"/>
            <a:ext cx="71981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Поліпшення </a:t>
            </a:r>
            <a:r>
              <a:rPr lang="uk-UA" dirty="0" err="1" smtClean="0"/>
              <a:t>психо-фізичних</a:t>
            </a:r>
            <a:r>
              <a:rPr lang="uk-UA" dirty="0" smtClean="0"/>
              <a:t> кондицій.</a:t>
            </a:r>
          </a:p>
          <a:p>
            <a:r>
              <a:rPr lang="uk-UA" dirty="0" smtClean="0"/>
              <a:t>Формування навиків функціонування в колективі</a:t>
            </a:r>
          </a:p>
          <a:p>
            <a:r>
              <a:rPr lang="uk-UA" dirty="0" smtClean="0"/>
              <a:t>Формування національної самосвідомості  та патріотичних переконань</a:t>
            </a:r>
          </a:p>
          <a:p>
            <a:r>
              <a:rPr lang="uk-UA" dirty="0" smtClean="0"/>
              <a:t>Підготовка до вибору майбутньої професії.</a:t>
            </a:r>
          </a:p>
          <a:p>
            <a:r>
              <a:rPr lang="uk-UA" dirty="0" smtClean="0"/>
              <a:t>Розвиток мовних </a:t>
            </a:r>
            <a:r>
              <a:rPr lang="uk-UA" dirty="0" err="1" smtClean="0"/>
              <a:t>компетенцій</a:t>
            </a:r>
            <a:r>
              <a:rPr lang="uk-UA" dirty="0" smtClean="0"/>
              <a:t>  уміння користуватися ІКТ.</a:t>
            </a:r>
          </a:p>
          <a:p>
            <a:r>
              <a:rPr lang="uk-UA" dirty="0" smtClean="0"/>
              <a:t>Сприяння розвитку креативності.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1660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36" y="188640"/>
            <a:ext cx="7992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/>
              <a:t>ГУРТКИ</a:t>
            </a:r>
          </a:p>
          <a:p>
            <a:r>
              <a:rPr lang="uk-UA" dirty="0" smtClean="0"/>
              <a:t>	</a:t>
            </a:r>
            <a:r>
              <a:rPr lang="uk-UA" sz="2400" dirty="0" smtClean="0"/>
              <a:t>«Умілі ручки» - Дідик О.В.</a:t>
            </a:r>
          </a:p>
          <a:p>
            <a:r>
              <a:rPr lang="uk-UA" sz="2400" dirty="0" smtClean="0"/>
              <a:t>	«</a:t>
            </a:r>
            <a:r>
              <a:rPr lang="uk-UA" sz="2400" dirty="0" err="1" smtClean="0"/>
              <a:t>Дивослово</a:t>
            </a:r>
            <a:r>
              <a:rPr lang="uk-UA" sz="2400" dirty="0" smtClean="0"/>
              <a:t>» – Оверченко В.С.</a:t>
            </a:r>
          </a:p>
          <a:p>
            <a:r>
              <a:rPr lang="uk-UA" sz="2400" dirty="0" smtClean="0"/>
              <a:t>	Краєзнавчий «Веселка» – Дідик Л.І., Гончаренко Г.М.</a:t>
            </a:r>
          </a:p>
          <a:p>
            <a:r>
              <a:rPr lang="uk-UA" sz="2400" dirty="0" smtClean="0"/>
              <a:t>	Спортивний – Дідик С.І.</a:t>
            </a:r>
          </a:p>
          <a:p>
            <a:r>
              <a:rPr lang="uk-UA" sz="2400" dirty="0" smtClean="0"/>
              <a:t>	«Веселі нотки» – </a:t>
            </a:r>
            <a:r>
              <a:rPr lang="uk-UA" sz="2400" dirty="0" err="1" smtClean="0"/>
              <a:t>Канівець</a:t>
            </a:r>
            <a:r>
              <a:rPr lang="uk-UA" sz="2400" dirty="0" smtClean="0"/>
              <a:t> А.М.</a:t>
            </a:r>
          </a:p>
          <a:p>
            <a:endParaRPr lang="uk-UA" dirty="0"/>
          </a:p>
          <a:p>
            <a:endParaRPr lang="uk-UA" dirty="0"/>
          </a:p>
        </p:txBody>
      </p:sp>
      <p:pic>
        <p:nvPicPr>
          <p:cNvPr id="4" name="Picture 3" descr="C:\шкільне життя (фото)\новий рік 2014\Изображение 28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7" t="12486" b="13860"/>
          <a:stretch/>
        </p:blipFill>
        <p:spPr bwMode="auto">
          <a:xfrm>
            <a:off x="4644008" y="3523713"/>
            <a:ext cx="4005938" cy="27257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мои документи\Дідик Л.І\Для Людмили Іванівни\уыейцув 1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 t="5869" r="6805" b="5869"/>
          <a:stretch/>
        </p:blipFill>
        <p:spPr bwMode="auto">
          <a:xfrm>
            <a:off x="721745" y="3523713"/>
            <a:ext cx="3477023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Працюють шкільні гуртки</a:t>
            </a:r>
            <a:endParaRPr lang="uk-UA" sz="2400" dirty="0"/>
          </a:p>
        </p:txBody>
      </p:sp>
      <p:pic>
        <p:nvPicPr>
          <p:cNvPr id="5" name="Picture 8" descr="Изображение 02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3528" y="1124744"/>
            <a:ext cx="247707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811003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427984" y="1484784"/>
            <a:ext cx="4038600" cy="3028950"/>
          </a:xfrm>
        </p:spPr>
      </p:pic>
      <p:pic>
        <p:nvPicPr>
          <p:cNvPr id="7" name="Picture 2" descr="C:\шкільне життя (фото)\Звіт 2014\DSCN01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585248"/>
            <a:ext cx="4040449" cy="227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шкільне життя (фото)\8 березня 2014\Изображение 08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6" r="11798" b="22571"/>
          <a:stretch/>
        </p:blipFill>
        <p:spPr bwMode="auto">
          <a:xfrm>
            <a:off x="539552" y="3746152"/>
            <a:ext cx="4032448" cy="31706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6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16096"/>
            <a:ext cx="478060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/>
              <a:t>Наші «родзинки» </a:t>
            </a:r>
            <a:endParaRPr lang="uk-UA" sz="2400" dirty="0"/>
          </a:p>
          <a:p>
            <a:r>
              <a:rPr lang="uk-UA" sz="2400" dirty="0" smtClean="0"/>
              <a:t>	Зустрічі з цікавими людьми:</a:t>
            </a:r>
          </a:p>
          <a:p>
            <a:endParaRPr lang="uk-UA" sz="2400" dirty="0"/>
          </a:p>
        </p:txBody>
      </p:sp>
      <p:pic>
        <p:nvPicPr>
          <p:cNvPr id="3" name="Picture 2" descr="C:\шкільне життя (фото)\6 грудня 2013\Изображение 1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0" r="12300" b="11203"/>
          <a:stretch/>
        </p:blipFill>
        <p:spPr bwMode="auto">
          <a:xfrm>
            <a:off x="4788024" y="1700808"/>
            <a:ext cx="41764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шкільне життя (фото)\новий рік 2014\Изображение 2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9" r="6095"/>
          <a:stretch/>
        </p:blipFill>
        <p:spPr bwMode="auto">
          <a:xfrm>
            <a:off x="539552" y="2204864"/>
            <a:ext cx="3895329" cy="388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24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Екскурсії в </a:t>
            </a:r>
            <a:r>
              <a:rPr lang="uk-UA" sz="2800" dirty="0" err="1" smtClean="0"/>
              <a:t>м.Київ</a:t>
            </a:r>
            <a:endParaRPr lang="uk-UA" sz="2800" dirty="0"/>
          </a:p>
        </p:txBody>
      </p:sp>
      <p:pic>
        <p:nvPicPr>
          <p:cNvPr id="1026" name="Picture 2" descr="G:\DSC_00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951" y="1268760"/>
            <a:ext cx="4550657" cy="2559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DSC_00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77072"/>
            <a:ext cx="4703807" cy="264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26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Уроки в шкільному музеї</a:t>
            </a:r>
            <a:endParaRPr lang="uk-UA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1228" t="19206" r="35536"/>
          <a:stretch>
            <a:fillRect/>
          </a:stretch>
        </p:blipFill>
        <p:spPr>
          <a:xfrm>
            <a:off x="467544" y="1340768"/>
            <a:ext cx="3298633" cy="3161812"/>
          </a:xfrm>
        </p:spPr>
      </p:pic>
      <p:pic>
        <p:nvPicPr>
          <p:cNvPr id="6" name="Picture 2" descr="DSC0133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067944" y="1844824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0201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/>
              <a:t>Краєзнавчо-пошуковий гурток</a:t>
            </a:r>
          </a:p>
        </p:txBody>
      </p:sp>
      <p:pic>
        <p:nvPicPr>
          <p:cNvPr id="5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00808"/>
            <a:ext cx="3164296" cy="4525963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2816"/>
            <a:ext cx="3114249" cy="4525963"/>
          </a:xfrm>
          <a:prstGeom prst="rect">
            <a:avLst/>
          </a:prstGeom>
          <a:noFill/>
          <a:ln>
            <a:noFill/>
          </a:ln>
          <a:effectLst/>
          <a:scene3d>
            <a:camera prst="isometricOffAxis2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мои документи\Дідик Л.І\Для Людмили Іванівни\P215006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7" t="14911" r="19652" b="7831"/>
          <a:stretch/>
        </p:blipFill>
        <p:spPr bwMode="auto">
          <a:xfrm>
            <a:off x="3851920" y="4797152"/>
            <a:ext cx="2212887" cy="1892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57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32655"/>
            <a:ext cx="82624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dirty="0" smtClean="0"/>
              <a:t>Забезпечення соціального захисту  збереження та зміцнення </a:t>
            </a:r>
          </a:p>
          <a:p>
            <a:pPr algn="ctr"/>
            <a:r>
              <a:rPr lang="uk-UA" sz="2400" dirty="0" smtClean="0"/>
              <a:t>здоров'я учасників навчально-виховного процесу</a:t>
            </a:r>
            <a:endParaRPr lang="uk-UA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07505" y="1163652"/>
            <a:ext cx="90364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/>
              <a:t>У школі створені умови для профілактики захворювань, впроваджуються </a:t>
            </a:r>
          </a:p>
          <a:p>
            <a:r>
              <a:rPr lang="uk-UA" sz="1600" dirty="0" err="1" smtClean="0"/>
              <a:t>здоров'язберігаючі</a:t>
            </a:r>
            <a:r>
              <a:rPr lang="uk-UA" sz="1600" dirty="0" smtClean="0"/>
              <a:t> технології. У режимі робочого дня проводяться фізкультурно-оздоровчі заходи, </a:t>
            </a:r>
          </a:p>
          <a:p>
            <a:r>
              <a:rPr lang="uk-UA" sz="1600" dirty="0" smtClean="0"/>
              <a:t>фізкультпаузи та фізкультхвилинки на уроках, спортивні змагання в позаурочний час.</a:t>
            </a:r>
          </a:p>
          <a:p>
            <a:r>
              <a:rPr lang="uk-UA" sz="1600" dirty="0" smtClean="0"/>
              <a:t>Емоційно-психологічний клімат в учнівському та педагогічному колективах – комфортний.</a:t>
            </a:r>
          </a:p>
          <a:p>
            <a:r>
              <a:rPr lang="uk-UA" sz="1600" dirty="0" smtClean="0"/>
              <a:t> Психологічний мікроклімат у колективі сприятливо впливає на професійну культуру </a:t>
            </a:r>
          </a:p>
          <a:p>
            <a:r>
              <a:rPr lang="uk-UA" sz="1600" dirty="0" smtClean="0"/>
              <a:t>педпрацівників, їхню компетенцію, цілеспрямованість.</a:t>
            </a:r>
          </a:p>
          <a:p>
            <a:endParaRPr lang="uk-UA" sz="1600" dirty="0"/>
          </a:p>
          <a:p>
            <a:r>
              <a:rPr lang="uk-UA" sz="1600" dirty="0" smtClean="0"/>
              <a:t>У школі налагоджена робота психологічної служби. Здійснюється психологічний </a:t>
            </a:r>
          </a:p>
          <a:p>
            <a:r>
              <a:rPr lang="uk-UA" sz="1600" dirty="0" smtClean="0"/>
              <a:t>супровід учасників НВП.</a:t>
            </a:r>
          </a:p>
          <a:p>
            <a:endParaRPr lang="uk-UA" sz="1600" dirty="0"/>
          </a:p>
          <a:p>
            <a:r>
              <a:rPr lang="uk-UA" sz="1600" dirty="0" smtClean="0"/>
              <a:t>Педагогічні працівники психологічно компетентні.</a:t>
            </a:r>
          </a:p>
          <a:p>
            <a:r>
              <a:rPr lang="uk-UA" sz="1600" dirty="0" smtClean="0"/>
              <a:t>100% учнів забезпечені гарячим харчуванням.</a:t>
            </a:r>
          </a:p>
          <a:p>
            <a:r>
              <a:rPr lang="uk-UA" sz="1600" dirty="0" smtClean="0"/>
              <a:t>Для 6-ти (100%) учнів організоване безкоштовне харчування ( діти учасників АТО).</a:t>
            </a:r>
          </a:p>
          <a:p>
            <a:endParaRPr lang="uk-UA" sz="1600" dirty="0"/>
          </a:p>
          <a:p>
            <a:r>
              <a:rPr lang="uk-UA" sz="1600" dirty="0" smtClean="0"/>
              <a:t>Щорічно учні 1-4 класів </a:t>
            </a:r>
            <a:r>
              <a:rPr lang="uk-UA" sz="1600" dirty="0" err="1" smtClean="0"/>
              <a:t>відпочиваютьу</a:t>
            </a:r>
            <a:r>
              <a:rPr lang="uk-UA" sz="1600" dirty="0" smtClean="0"/>
              <a:t> шкільному оздоровчому закладі з денним перебуванням  «Первоцвіт».</a:t>
            </a:r>
          </a:p>
          <a:p>
            <a:r>
              <a:rPr lang="uk-UA" sz="1600" dirty="0" smtClean="0"/>
              <a:t>Два роки (2015, 2016) в школі працює літній мовний табір. </a:t>
            </a:r>
          </a:p>
          <a:p>
            <a:r>
              <a:rPr lang="uk-UA" sz="1600" dirty="0" smtClean="0"/>
              <a:t> Випадків дитячого травматизму під час НВП не було.</a:t>
            </a:r>
          </a:p>
          <a:p>
            <a:r>
              <a:rPr lang="uk-UA" sz="1600" dirty="0" smtClean="0"/>
              <a:t>У школі створено безпечні умови для учасників НВП, організовано роботу із цивільного захисту.</a:t>
            </a:r>
            <a:endParaRPr lang="uk-UA" sz="1600" dirty="0"/>
          </a:p>
        </p:txBody>
      </p:sp>
    </p:spTree>
    <p:extLst>
      <p:ext uri="{BB962C8B-B14F-4D97-AF65-F5344CB8AC3E}">
        <p14:creationId xmlns:p14="http://schemas.microsoft.com/office/powerpoint/2010/main" val="396301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3111"/>
            <a:ext cx="7772400" cy="1470025"/>
          </a:xfrm>
        </p:spPr>
        <p:txBody>
          <a:bodyPr>
            <a:normAutofit/>
          </a:bodyPr>
          <a:lstStyle/>
          <a:p>
            <a:r>
              <a:rPr lang="uk-UA" sz="3200" dirty="0" smtClean="0"/>
              <a:t>Матеріально-технічне забезпечення діяльності школи</a:t>
            </a:r>
            <a:endParaRPr lang="uk-UA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303" y="1484784"/>
            <a:ext cx="9144000" cy="4824536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uk-UA" dirty="0" smtClean="0">
                <a:solidFill>
                  <a:schemeClr val="tx1"/>
                </a:solidFill>
              </a:rPr>
              <a:t> 	</a:t>
            </a:r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Приміщення побудоване за типовим проектом Б2-02-6 і розраховане на 320 учнів, загальна площа всіх приміщень – 1700 </a:t>
            </a:r>
            <a:r>
              <a:rPr lang="uk-UA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м.кв</a:t>
            </a:r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l"/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Будівля школи забезпечує оптимальні умови для організації навчально-виховного процесу, відпочинку.</a:t>
            </a:r>
          </a:p>
          <a:p>
            <a:pPr algn="l"/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У школі наявні в достатній кількості навчальні кімнати, бібліотека, їдальня, спортивний зал, кабінет трудового навчання. Школа має 11 навчальних кімнат.</a:t>
            </a:r>
          </a:p>
          <a:p>
            <a:pPr algn="l"/>
            <a:r>
              <a:rPr lang="uk-UA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У школі наявно 5 комп'ютерів. Для навчального процесу використовується  4 (12,5 учнів на один комп'ютер). В управлінсько-господарській діяльності використовується один комп'ютер, в тому числі для ведення бібліотечного обліку.</a:t>
            </a:r>
          </a:p>
          <a:p>
            <a:pPr algn="l"/>
            <a:endParaRPr lang="uk-UA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925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Змагання «Веселі старти»</a:t>
            </a:r>
            <a:endParaRPr lang="uk-UA" sz="2800" dirty="0"/>
          </a:p>
        </p:txBody>
      </p:sp>
      <p:pic>
        <p:nvPicPr>
          <p:cNvPr id="5" name="Picture 6" descr="Изображение 04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504" y="1124744"/>
            <a:ext cx="4038600" cy="3230880"/>
          </a:xfrm>
        </p:spPr>
      </p:pic>
      <p:pic>
        <p:nvPicPr>
          <p:cNvPr id="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3968" y="1124744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Фото013"/>
          <p:cNvPicPr>
            <a:picLocks noChangeAspect="1" noChangeArrowheads="1"/>
          </p:cNvPicPr>
          <p:nvPr/>
        </p:nvPicPr>
        <p:blipFill rotWithShape="1">
          <a:blip r:embed="rId4"/>
          <a:srcRect t="24637" b="25247"/>
          <a:stretch/>
        </p:blipFill>
        <p:spPr bwMode="auto">
          <a:xfrm>
            <a:off x="2308730" y="4293096"/>
            <a:ext cx="4677636" cy="210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521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1014413"/>
            <a:ext cx="7127241" cy="5654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476672"/>
            <a:ext cx="6138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Вивчення індивідуальних особливостей учнів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11666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7" y="548680"/>
            <a:ext cx="6688137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9" y="1412776"/>
            <a:ext cx="7759877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959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8055113" cy="429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77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578" y="1556792"/>
            <a:ext cx="7491625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7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35696" y="476672"/>
            <a:ext cx="5830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/>
              <a:t>Результати моніторингу учнівських успіхів</a:t>
            </a:r>
            <a:endParaRPr lang="uk-UA" sz="2400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30165"/>
            <a:ext cx="6768751" cy="5718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97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200"/>
            <a:ext cx="8568952" cy="671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2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Участь у конкурсах</a:t>
            </a:r>
            <a:endParaRPr lang="uk-UA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Бобер</a:t>
            </a:r>
            <a:endParaRPr lang="uk-UA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 smtClean="0"/>
              <a:t>Кенгуру </a:t>
            </a:r>
            <a:endParaRPr lang="uk-UA" dirty="0"/>
          </a:p>
        </p:txBody>
      </p:sp>
      <p:pic>
        <p:nvPicPr>
          <p:cNvPr id="7" name="Picture 4" descr="D:\Documents and Settings\User\Рабочий стол\Семінар організаторів\Изображение 02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9" t="12278"/>
          <a:stretch/>
        </p:blipFill>
        <p:spPr bwMode="auto">
          <a:xfrm>
            <a:off x="783090" y="2918155"/>
            <a:ext cx="3388408" cy="2464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Documents and Settings\User\Рабочий стол\Семінар організаторів\Изображение 016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12"/>
          <a:stretch/>
        </p:blipFill>
        <p:spPr bwMode="auto">
          <a:xfrm>
            <a:off x="4645025" y="3145198"/>
            <a:ext cx="4041775" cy="20106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70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29600" cy="1143000"/>
          </a:xfrm>
        </p:spPr>
        <p:txBody>
          <a:bodyPr>
            <a:noAutofit/>
          </a:bodyPr>
          <a:lstStyle/>
          <a:p>
            <a:r>
              <a:rPr lang="uk-UA" sz="2400" dirty="0"/>
              <a:t>Інноваційна форма </a:t>
            </a:r>
            <a:r>
              <a:rPr lang="uk-UA" sz="2400" dirty="0" smtClean="0"/>
              <a:t>діяльності:</a:t>
            </a:r>
            <a:r>
              <a:rPr lang="uk-UA" sz="2400" dirty="0"/>
              <a:t/>
            </a:r>
            <a:br>
              <a:rPr lang="uk-UA" sz="2400" dirty="0"/>
            </a:br>
            <a:r>
              <a:rPr lang="uk-UA" sz="2400" dirty="0" smtClean="0"/>
              <a:t>участь </a:t>
            </a:r>
            <a:r>
              <a:rPr lang="uk-UA" sz="2400" dirty="0"/>
              <a:t>учнів </a:t>
            </a:r>
            <a:r>
              <a:rPr lang="uk-UA" sz="2400" dirty="0" smtClean="0"/>
              <a:t>школи </a:t>
            </a:r>
            <a:r>
              <a:rPr lang="uk-UA" sz="2400" dirty="0"/>
              <a:t>у заочних олімпіадах Інституту Розвитку Шкільної освіти «Олімпус»: географія, історія, біологія, англійська мова.</a:t>
            </a:r>
            <a:br>
              <a:rPr lang="uk-UA" sz="2400" dirty="0"/>
            </a:br>
            <a:endParaRPr lang="uk-UA" sz="2400" dirty="0"/>
          </a:p>
        </p:txBody>
      </p:sp>
      <p:pic>
        <p:nvPicPr>
          <p:cNvPr id="5" name="Picture 2" descr="D:\Documents and Settings\User\Рабочий стол\Семінар організаторів\Изображение 010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6" t="7722"/>
          <a:stretch/>
        </p:blipFill>
        <p:spPr bwMode="auto">
          <a:xfrm>
            <a:off x="716514" y="2480516"/>
            <a:ext cx="3519971" cy="2765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Documents and Settings\User\Рабочий стол\Семінар організаторів\Изображение 0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99677"/>
            <a:ext cx="2839241" cy="3784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Documents and Settings\User\Рабочий стол\Семінар організаторів\Изображение 0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500" y="2564904"/>
            <a:ext cx="2689686" cy="3586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20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 smtClean="0"/>
              <a:t>Шкільний етап конкурсу</a:t>
            </a:r>
            <a:r>
              <a:rPr lang="uk-UA" sz="2400" dirty="0"/>
              <a:t/>
            </a:r>
            <a:br>
              <a:rPr lang="uk-UA" sz="2400" dirty="0"/>
            </a:br>
            <a:r>
              <a:rPr lang="uk-UA" sz="2400" dirty="0"/>
              <a:t>«Тарасовими шляхами»</a:t>
            </a:r>
          </a:p>
        </p:txBody>
      </p:sp>
      <p:pic>
        <p:nvPicPr>
          <p:cNvPr id="5" name="Picture 6" descr="C:\шкільне життя (фото)\Звіт 2014\DSCN0193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7" b="13516"/>
          <a:stretch/>
        </p:blipFill>
        <p:spPr bwMode="auto">
          <a:xfrm>
            <a:off x="323528" y="1484784"/>
            <a:ext cx="3605353" cy="214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шкільне життя (фото)\читці 2014Шевченко\Фото. Конкурс читців Тарасовими шляхами\Фото05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3"/>
          <a:stretch/>
        </p:blipFill>
        <p:spPr bwMode="auto">
          <a:xfrm>
            <a:off x="4572000" y="1700808"/>
            <a:ext cx="3603567" cy="22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шкільне життя (фото)\Звіт 2014\DSCN01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7" t="14309" r="33114"/>
          <a:stretch/>
        </p:blipFill>
        <p:spPr bwMode="auto">
          <a:xfrm>
            <a:off x="1187624" y="3573016"/>
            <a:ext cx="1985835" cy="2901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шкільне життя (фото)\читці 2014Шевченко\Фото. Конкурс читців Тарасовими шляхами\Фото0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54285"/>
            <a:ext cx="336037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93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76672"/>
            <a:ext cx="83763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Інформаційне забезпечення навчально-виховного процесу</a:t>
            </a:r>
          </a:p>
          <a:p>
            <a:endParaRPr lang="uk-UA" sz="2400" dirty="0" smtClean="0"/>
          </a:p>
          <a:p>
            <a:pPr>
              <a:lnSpc>
                <a:spcPct val="150000"/>
              </a:lnSpc>
            </a:pPr>
            <a:r>
              <a:rPr lang="uk-UA" sz="2400" dirty="0"/>
              <a:t>	</a:t>
            </a:r>
            <a:r>
              <a:rPr lang="uk-UA" sz="2000" dirty="0" smtClean="0"/>
              <a:t>До швидкісного </a:t>
            </a:r>
            <a:r>
              <a:rPr lang="uk-UA" sz="2000" dirty="0" err="1" smtClean="0"/>
              <a:t>інтернету</a:t>
            </a:r>
            <a:r>
              <a:rPr lang="uk-UA" sz="2000" dirty="0" smtClean="0"/>
              <a:t> підключено 100 % комп'ютерів.</a:t>
            </a:r>
          </a:p>
          <a:p>
            <a:pPr>
              <a:lnSpc>
                <a:spcPct val="150000"/>
              </a:lnSpc>
            </a:pPr>
            <a:r>
              <a:rPr lang="uk-UA" sz="2000" dirty="0" smtClean="0"/>
              <a:t> 	Школа  має власну поштову скриньку та веб-сайт.</a:t>
            </a:r>
          </a:p>
          <a:p>
            <a:pPr>
              <a:lnSpc>
                <a:spcPct val="150000"/>
              </a:lnSpc>
            </a:pPr>
            <a:r>
              <a:rPr lang="uk-UA" sz="2000" dirty="0" smtClean="0"/>
              <a:t>	Забезпечення учнів підручниками – 100%, крім 4-го  - 50 %.</a:t>
            </a:r>
          </a:p>
          <a:p>
            <a:pPr>
              <a:lnSpc>
                <a:spcPct val="150000"/>
              </a:lnSpc>
            </a:pPr>
            <a:r>
              <a:rPr lang="uk-UA" sz="2000" dirty="0" smtClean="0"/>
              <a:t>	Забезпечення  періодичними фаховими виданнями для різних  </a:t>
            </a:r>
          </a:p>
          <a:p>
            <a:pPr>
              <a:lnSpc>
                <a:spcPct val="150000"/>
              </a:lnSpc>
            </a:pPr>
            <a:r>
              <a:rPr lang="uk-UA" sz="2000" dirty="0"/>
              <a:t> </a:t>
            </a:r>
            <a:r>
              <a:rPr lang="uk-UA" sz="2000" dirty="0" smtClean="0"/>
              <a:t>               напрямків  організації навчально-виховного процесу – 30 %.</a:t>
            </a:r>
          </a:p>
          <a:p>
            <a:pPr>
              <a:lnSpc>
                <a:spcPct val="150000"/>
              </a:lnSpc>
            </a:pPr>
            <a:r>
              <a:rPr lang="uk-UA" sz="2000" dirty="0"/>
              <a:t>	ф</a:t>
            </a:r>
            <a:r>
              <a:rPr lang="uk-UA" sz="2000" dirty="0" smtClean="0"/>
              <a:t>ахові видання передплачують педагогічні працівники за власні 	кошти.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35460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/>
              <a:t>Конкурс «Збережи ялинку»</a:t>
            </a:r>
            <a:br>
              <a:rPr lang="uk-UA" sz="2400" dirty="0"/>
            </a:br>
            <a:endParaRPr lang="uk-UA" sz="2400" dirty="0"/>
          </a:p>
        </p:txBody>
      </p:sp>
      <p:pic>
        <p:nvPicPr>
          <p:cNvPr id="5" name="Picture 2" descr="C:\шкільне життя (фото)\новий рік 2014\Изображение 246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22778" b="5792"/>
          <a:stretch/>
        </p:blipFill>
        <p:spPr bwMode="auto">
          <a:xfrm>
            <a:off x="323528" y="1034097"/>
            <a:ext cx="3961761" cy="2339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админ\Desktop\Новая папка (2)\Фото006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/>
          <a:srcRect l="5100" t="18488"/>
          <a:stretch/>
        </p:blipFill>
        <p:spPr bwMode="auto">
          <a:xfrm>
            <a:off x="3995936" y="3933056"/>
            <a:ext cx="4038600" cy="2601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админ\Desktop\Новая папка (2)\.thumbnails\13914159600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052736"/>
            <a:ext cx="2562021" cy="3416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 descr="C:\Users\админ\Desktop\Новая папка (2)\.thumbnails\1391415858154.jpg"/>
          <p:cNvPicPr>
            <a:picLocks noChangeAspect="1" noChangeArrowheads="1"/>
          </p:cNvPicPr>
          <p:nvPr/>
        </p:nvPicPr>
        <p:blipFill rotWithShape="1">
          <a:blip r:embed="rId5" cstate="print"/>
          <a:srcRect t="10262"/>
          <a:stretch/>
        </p:blipFill>
        <p:spPr bwMode="auto">
          <a:xfrm>
            <a:off x="755576" y="3429000"/>
            <a:ext cx="2736304" cy="3274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527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0518" y="116632"/>
            <a:ext cx="3620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/>
              <a:t>Скарбничка досягнень</a:t>
            </a:r>
            <a:endParaRPr lang="uk-UA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0079"/>
            <a:ext cx="4919963" cy="40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шкільне життя (фото)\чистодвір 2013\фотографія0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408" y="764704"/>
            <a:ext cx="4512500" cy="338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9632" y="3140968"/>
            <a:ext cx="4463151" cy="3870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759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dirty="0"/>
              <a:t>Трудові десанти</a:t>
            </a:r>
          </a:p>
        </p:txBody>
      </p:sp>
      <p:pic>
        <p:nvPicPr>
          <p:cNvPr id="5" name="Picture 3" descr="Фото02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Picture 3" descr="C:\шкільне життя (фото)\39 випуск 2014\Фото0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3977640" cy="2980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шкільне життя (фото)\39 випуск 2014\Изображение 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27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dirty="0"/>
              <a:t>Клас, в </a:t>
            </a:r>
            <a:r>
              <a:rPr lang="ru-RU" sz="2700" dirty="0" err="1"/>
              <a:t>якому</a:t>
            </a:r>
            <a:r>
              <a:rPr lang="ru-RU" sz="2700" dirty="0"/>
              <a:t> багато </a:t>
            </a:r>
            <a:r>
              <a:rPr lang="ru-RU" sz="2700" dirty="0" err="1"/>
              <a:t>квітів</a:t>
            </a:r>
            <a:r>
              <a:rPr lang="ru-RU" sz="2700" dirty="0"/>
              <a:t> - це </a:t>
            </a:r>
            <a:r>
              <a:rPr lang="ru-RU" sz="2700" dirty="0" err="1"/>
              <a:t>покращення</a:t>
            </a:r>
            <a:r>
              <a:rPr lang="ru-RU" sz="2700" dirty="0"/>
              <a:t> </a:t>
            </a:r>
            <a:r>
              <a:rPr lang="ru-RU" sz="2700" dirty="0" err="1"/>
              <a:t>настрою,зростання</a:t>
            </a:r>
            <a:r>
              <a:rPr lang="ru-RU" sz="2700" dirty="0"/>
              <a:t> </a:t>
            </a:r>
            <a:r>
              <a:rPr lang="ru-RU" sz="2700" dirty="0" err="1"/>
              <a:t>працездатності</a:t>
            </a:r>
            <a:r>
              <a:rPr lang="ru-RU" sz="2700" dirty="0"/>
              <a:t> і </a:t>
            </a:r>
            <a:r>
              <a:rPr lang="ru-RU" sz="2700" dirty="0" err="1"/>
              <a:t>позитивні</a:t>
            </a:r>
            <a:r>
              <a:rPr lang="ru-RU" sz="2700" dirty="0"/>
              <a:t> </a:t>
            </a:r>
            <a:r>
              <a:rPr lang="ru-RU" sz="2700" dirty="0" err="1"/>
              <a:t>емоції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Picture 3" descr="IMG009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552" y="1484784"/>
            <a:ext cx="308610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IMG0092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339635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548680"/>
            <a:ext cx="84969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	</a:t>
            </a:r>
            <a:r>
              <a:rPr lang="ru-RU" sz="2400" dirty="0" err="1" smtClean="0"/>
              <a:t>Можливо</a:t>
            </a:r>
            <a:r>
              <a:rPr lang="ru-RU" sz="2400" dirty="0"/>
              <a:t>, у </a:t>
            </a:r>
            <a:r>
              <a:rPr lang="ru-RU" sz="2400" dirty="0" err="1"/>
              <a:t>цьому</a:t>
            </a:r>
            <a:r>
              <a:rPr lang="ru-RU" sz="2400" dirty="0"/>
              <a:t> </a:t>
            </a:r>
            <a:r>
              <a:rPr lang="ru-RU" sz="2400" dirty="0" err="1"/>
              <a:t>світі</a:t>
            </a:r>
            <a:r>
              <a:rPr lang="ru-RU" sz="2400" dirty="0"/>
              <a:t> ти </a:t>
            </a:r>
            <a:r>
              <a:rPr lang="ru-RU" sz="2400" dirty="0" err="1"/>
              <a:t>всього</a:t>
            </a:r>
            <a:r>
              <a:rPr lang="ru-RU" sz="2400" dirty="0"/>
              <a:t> </a:t>
            </a:r>
            <a:r>
              <a:rPr lang="ru-RU" sz="2400" dirty="0" err="1"/>
              <a:t>лише</a:t>
            </a:r>
            <a:r>
              <a:rPr lang="ru-RU" sz="2400" dirty="0"/>
              <a:t> людина, але для </a:t>
            </a:r>
            <a:r>
              <a:rPr lang="ru-RU" sz="2400" dirty="0" err="1"/>
              <a:t>когось</a:t>
            </a:r>
            <a:r>
              <a:rPr lang="ru-RU" sz="2400" dirty="0"/>
              <a:t> ти – весь </a:t>
            </a:r>
            <a:r>
              <a:rPr lang="ru-RU" sz="2400" dirty="0" err="1"/>
              <a:t>світ</a:t>
            </a:r>
            <a:endParaRPr lang="uk-UA" sz="24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296" y="1556792"/>
            <a:ext cx="3707046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шкільне життя (фото)\39 випуск 2014\Наш клас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92"/>
          <a:stretch/>
        </p:blipFill>
        <p:spPr bwMode="auto">
          <a:xfrm>
            <a:off x="4499992" y="1634548"/>
            <a:ext cx="3831332" cy="2352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4"/>
          <a:srcRect l="6578" t="17494"/>
          <a:stretch>
            <a:fillRect/>
          </a:stretch>
        </p:blipFill>
        <p:spPr bwMode="auto">
          <a:xfrm>
            <a:off x="2843808" y="4140200"/>
            <a:ext cx="4103687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217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71" y="1375250"/>
            <a:ext cx="8470629" cy="431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42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4673" y="27271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Організація роботи</a:t>
            </a:r>
          </a:p>
          <a:p>
            <a:pPr algn="ctr"/>
            <a:r>
              <a:rPr lang="uk-UA" sz="2400" b="1" dirty="0" smtClean="0"/>
              <a:t> з професійного  розвитку педагогічних працівників</a:t>
            </a:r>
            <a:endParaRPr lang="uk-UA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-14673" y="1628800"/>
            <a:ext cx="91586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/>
              <a:t>Забезпечення закладу педагогічними кадрами – 100 %.</a:t>
            </a:r>
          </a:p>
          <a:p>
            <a:r>
              <a:rPr lang="uk-UA" sz="2000" dirty="0"/>
              <a:t>	</a:t>
            </a:r>
            <a:r>
              <a:rPr lang="uk-UA" sz="2000" dirty="0" smtClean="0"/>
              <a:t>Освітній рівень педагогічних працівників -  85% ( повна вища  освіта - 11 , </a:t>
            </a:r>
          </a:p>
          <a:p>
            <a:r>
              <a:rPr lang="uk-UA" sz="2000" dirty="0" smtClean="0"/>
              <a:t> незакінчена вища – 1,середня-спеціальна  -  1 ).</a:t>
            </a:r>
          </a:p>
          <a:p>
            <a:r>
              <a:rPr lang="uk-UA" sz="2000" dirty="0" smtClean="0"/>
              <a:t>	Кваліфікаційний рівень педагогічних працівників: вища категорія - 3 (23,7%), І категорія -7 ( 54,0 %), ІІ категорія –  1 (7,7 %), спеціаліст – 1 (7,7 %), </a:t>
            </a:r>
          </a:p>
          <a:p>
            <a:r>
              <a:rPr lang="uk-UA" sz="2000" dirty="0" smtClean="0"/>
              <a:t>8 тарифний розряд – 1 (7,7 %).</a:t>
            </a:r>
          </a:p>
          <a:p>
            <a:r>
              <a:rPr lang="uk-UA" sz="2000" dirty="0"/>
              <a:t>	</a:t>
            </a:r>
            <a:r>
              <a:rPr lang="uk-UA" sz="2000" dirty="0" smtClean="0"/>
              <a:t>Проходження педагогічними працівниками чергової атестації  </a:t>
            </a:r>
          </a:p>
          <a:p>
            <a:r>
              <a:rPr lang="uk-UA" sz="2000" dirty="0" smtClean="0"/>
              <a:t>(на час атестаційної експертизи) – 100%.</a:t>
            </a:r>
          </a:p>
          <a:p>
            <a:r>
              <a:rPr lang="uk-UA" sz="2000" dirty="0"/>
              <a:t>	</a:t>
            </a:r>
            <a:r>
              <a:rPr lang="uk-UA" sz="2000" dirty="0" smtClean="0"/>
              <a:t>Підвищення кваліфікації педагогічних працівників (на  час атестаційної </a:t>
            </a:r>
          </a:p>
          <a:p>
            <a:r>
              <a:rPr lang="uk-UA" sz="2000" dirty="0" smtClean="0"/>
              <a:t>експертизи) -  100%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0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5519" y="476672"/>
            <a:ext cx="70814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/>
              <a:t>Організація методичної роботи та її результативність</a:t>
            </a:r>
            <a:endParaRPr lang="uk-UA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15566" y="1209488"/>
            <a:ext cx="908133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Науково – методична тема : «Створення оновленого освітнього середовища для розвитку </a:t>
            </a:r>
          </a:p>
          <a:p>
            <a:r>
              <a:rPr lang="uk-UA" dirty="0" smtClean="0"/>
              <a:t>особистості відповідно до її потенційних можливостей.</a:t>
            </a:r>
          </a:p>
          <a:p>
            <a:endParaRPr lang="uk-UA" dirty="0"/>
          </a:p>
          <a:p>
            <a:r>
              <a:rPr lang="uk-UA" dirty="0" smtClean="0"/>
              <a:t>В школі працюють методичні об'єднання вчителів:</a:t>
            </a:r>
          </a:p>
          <a:p>
            <a:endParaRPr lang="uk-UA" dirty="0" smtClean="0"/>
          </a:p>
          <a:p>
            <a:r>
              <a:rPr lang="uk-UA" dirty="0" smtClean="0"/>
              <a:t> ПОЧАТКОВИХ КЛАСІВ (керівник Дідик О.В.);</a:t>
            </a:r>
          </a:p>
          <a:p>
            <a:endParaRPr lang="uk-UA" dirty="0" smtClean="0"/>
          </a:p>
          <a:p>
            <a:r>
              <a:rPr lang="uk-UA" dirty="0" smtClean="0"/>
              <a:t> ПРЕДМЕТІВ ПРИРОДНИЧО-МАТЕМАТИЧНОГО ЦИКЛУ (керівник Гончаренко Г.М.);</a:t>
            </a:r>
          </a:p>
          <a:p>
            <a:endParaRPr lang="uk-UA" dirty="0" smtClean="0"/>
          </a:p>
          <a:p>
            <a:r>
              <a:rPr lang="uk-UA" dirty="0" smtClean="0"/>
              <a:t>СУСПІЛЬНО-ГУМАНІТАРНОГО ТА ХУДОЖНЬО-ЕСТЕТИЧНОГО ЦИКЛУ (керівник Дідик Л.І.);</a:t>
            </a:r>
          </a:p>
          <a:p>
            <a:endParaRPr lang="uk-UA" dirty="0" smtClean="0"/>
          </a:p>
          <a:p>
            <a:r>
              <a:rPr lang="uk-UA" dirty="0" smtClean="0"/>
              <a:t>МЕТОДИЧНЕ ОБЄДНАННЯ КЛАСОВОДІВ ТА КЛАСНИХ КЕРІВНИКІВ  (керівник </a:t>
            </a:r>
            <a:r>
              <a:rPr lang="uk-UA" dirty="0" err="1" smtClean="0"/>
              <a:t>Капштик</a:t>
            </a:r>
            <a:r>
              <a:rPr lang="uk-UA" dirty="0" smtClean="0"/>
              <a:t> Н.І.).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35286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Працюють шкільні методичні об'єднання</a:t>
            </a:r>
            <a:endParaRPr lang="uk-UA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uk-UA" dirty="0"/>
              <a:t>СУСПІЛЬНО-ГУМАНІТАРНОГО ТА </a:t>
            </a:r>
            <a:r>
              <a:rPr lang="uk-UA" dirty="0" smtClean="0"/>
              <a:t>ХУДОЖНЬО-ЕСТЕТИЧНОГО </a:t>
            </a:r>
            <a:r>
              <a:rPr lang="uk-UA" dirty="0"/>
              <a:t>ЦИКЛУ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uk-UA" dirty="0"/>
              <a:t> </a:t>
            </a:r>
            <a:r>
              <a:rPr lang="uk-UA" sz="2000" dirty="0"/>
              <a:t>ПОЧАТКОВИХ КЛАСІВ </a:t>
            </a: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t="18088" b="7809"/>
          <a:stretch>
            <a:fillRect/>
          </a:stretch>
        </p:blipFill>
        <p:spPr bwMode="auto">
          <a:xfrm>
            <a:off x="457200" y="3027806"/>
            <a:ext cx="4040188" cy="2245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 t="23189"/>
          <a:stretch>
            <a:fillRect/>
          </a:stretch>
        </p:blipFill>
        <p:spPr>
          <a:xfrm>
            <a:off x="4645025" y="2986321"/>
            <a:ext cx="4041775" cy="2328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961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3" y="570887"/>
            <a:ext cx="89644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	На базі школи проведено районні семінари: вчителів початкових класів  (грудень,2013 року);</a:t>
            </a:r>
          </a:p>
          <a:p>
            <a:endParaRPr lang="uk-UA" sz="2400" dirty="0" smtClean="0"/>
          </a:p>
          <a:p>
            <a:r>
              <a:rPr lang="uk-UA" sz="2400" dirty="0"/>
              <a:t>в</a:t>
            </a:r>
            <a:r>
              <a:rPr lang="uk-UA" sz="2400" dirty="0" smtClean="0"/>
              <a:t>чителів зарубіжної літератури (лютий, 2014 року), вчителів біології (березень, 2014 року);</a:t>
            </a:r>
          </a:p>
          <a:p>
            <a:endParaRPr lang="uk-UA" sz="2400" dirty="0" smtClean="0"/>
          </a:p>
          <a:p>
            <a:r>
              <a:rPr lang="uk-UA" sz="2400" dirty="0"/>
              <a:t>в</a:t>
            </a:r>
            <a:r>
              <a:rPr lang="uk-UA" sz="2400" dirty="0" smtClean="0"/>
              <a:t>ідповідальних за виховну роботу (квітень, 2014 року);</a:t>
            </a:r>
          </a:p>
          <a:p>
            <a:endParaRPr lang="uk-UA" sz="2400" dirty="0" smtClean="0"/>
          </a:p>
          <a:p>
            <a:r>
              <a:rPr lang="uk-UA" sz="2400" dirty="0" smtClean="0"/>
              <a:t>вчителів географії (квітень, 2015 року)</a:t>
            </a:r>
          </a:p>
          <a:p>
            <a:r>
              <a:rPr lang="uk-UA" sz="2400" dirty="0" smtClean="0"/>
              <a:t> 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147519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6440" y="521853"/>
            <a:ext cx="8042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 smtClean="0"/>
              <a:t>Організація навчально-виховного процесу </a:t>
            </a:r>
          </a:p>
          <a:p>
            <a:pPr algn="ctr"/>
            <a:r>
              <a:rPr lang="uk-UA" sz="2400" b="1" dirty="0" smtClean="0"/>
              <a:t>та забезпечення прав та законних інтересів його учасників</a:t>
            </a:r>
            <a:endParaRPr lang="uk-UA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484784"/>
            <a:ext cx="84493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Інноваційна діяльність впроваджується на районному рівні.</a:t>
            </a:r>
          </a:p>
          <a:p>
            <a:endParaRPr lang="uk-UA" sz="2400" dirty="0" smtClean="0"/>
          </a:p>
          <a:p>
            <a:r>
              <a:rPr lang="uk-UA" sz="2400" dirty="0" smtClean="0"/>
              <a:t>100 % відсотків вчителів використовують ІКТ  для забезпечення </a:t>
            </a:r>
          </a:p>
          <a:p>
            <a:r>
              <a:rPr lang="uk-UA" sz="2400" dirty="0" smtClean="0"/>
              <a:t>якісного рівня проведення навчально-виховного процесу.</a:t>
            </a:r>
          </a:p>
          <a:p>
            <a:endParaRPr lang="uk-UA" sz="2400" dirty="0" smtClean="0"/>
          </a:p>
          <a:p>
            <a:r>
              <a:rPr lang="uk-UA" sz="2400" dirty="0" smtClean="0"/>
              <a:t>100% учнів 8-9 класів охоплені </a:t>
            </a:r>
            <a:r>
              <a:rPr lang="uk-UA" sz="2400" dirty="0" err="1" smtClean="0"/>
              <a:t>допрофільною</a:t>
            </a:r>
            <a:r>
              <a:rPr lang="uk-UA" sz="2400" dirty="0" smtClean="0"/>
              <a:t>  підготовкою.</a:t>
            </a:r>
          </a:p>
          <a:p>
            <a:endParaRPr lang="uk-UA" sz="2400" dirty="0" smtClean="0"/>
          </a:p>
          <a:p>
            <a:r>
              <a:rPr lang="uk-UA" sz="2400" dirty="0" smtClean="0"/>
              <a:t>100% випускників 9-х класів школи продовжують навчання для здобуття повної загальної середньої освіти.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257221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481</Words>
  <Application>Microsoft Office PowerPoint</Application>
  <PresentationFormat>Экран (4:3)</PresentationFormat>
  <Paragraphs>122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Презентация PowerPoint</vt:lpstr>
      <vt:lpstr>Матеріально-технічне забезпечення діяльності школи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Працюють шкільні методичні об'єднання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Працюють шкільні гуртки</vt:lpstr>
      <vt:lpstr>Презентация PowerPoint</vt:lpstr>
      <vt:lpstr>Екскурсії в м.Київ</vt:lpstr>
      <vt:lpstr>Уроки в шкільному музеї</vt:lpstr>
      <vt:lpstr>Краєзнавчо-пошуковий гурток</vt:lpstr>
      <vt:lpstr>Презентация PowerPoint</vt:lpstr>
      <vt:lpstr>Змагання «Веселі старти»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Участь у конкурсах</vt:lpstr>
      <vt:lpstr>Інноваційна форма діяльності: участь учнів школи у заочних олімпіадах Інституту Розвитку Шкільної освіти «Олімпус»: географія, історія, біологія, англійська мова. </vt:lpstr>
      <vt:lpstr>Шкільний етап конкурсу «Тарасовими шляхами»</vt:lpstr>
      <vt:lpstr>Конкурс «Збережи ялинку» </vt:lpstr>
      <vt:lpstr>Презентация PowerPoint</vt:lpstr>
      <vt:lpstr>Трудові десанти</vt:lpstr>
      <vt:lpstr>Клас, в якому багато квітів - це покращення настрою,зростання працездатності і позитивні емоції.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25</cp:revision>
  <dcterms:created xsi:type="dcterms:W3CDTF">2016-11-18T07:52:56Z</dcterms:created>
  <dcterms:modified xsi:type="dcterms:W3CDTF">2017-01-03T07:08:16Z</dcterms:modified>
</cp:coreProperties>
</file>