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1"/>
  </p:notesMasterIdLst>
  <p:sldIdLst>
    <p:sldId id="256" r:id="rId2"/>
    <p:sldId id="262" r:id="rId3"/>
    <p:sldId id="257" r:id="rId4"/>
    <p:sldId id="258" r:id="rId5"/>
    <p:sldId id="273" r:id="rId6"/>
    <p:sldId id="272" r:id="rId7"/>
    <p:sldId id="259" r:id="rId8"/>
    <p:sldId id="260" r:id="rId9"/>
    <p:sldId id="261" r:id="rId10"/>
    <p:sldId id="263" r:id="rId11"/>
    <p:sldId id="268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6CB17-EF2E-4551-8974-B9B7A50ADA1A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83910-15D2-4A1A-AE52-01FA68705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66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53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93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73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5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10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0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0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4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76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0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4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0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1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2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7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1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74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3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3910-15D2-4A1A-AE52-01FA68705E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2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4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9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40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5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344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5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2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1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2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5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1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1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7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6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09D7C6-FBDE-4DB6-A610-DDB1243FFE76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70F932-FC81-4911-A445-E265C16C8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13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4757" y="630380"/>
            <a:ext cx="8001000" cy="1115293"/>
          </a:xfrm>
        </p:spPr>
        <p:txBody>
          <a:bodyPr/>
          <a:lstStyle/>
          <a:p>
            <a:pPr algn="ctr"/>
            <a:r>
              <a:rPr lang="uk-UA" dirty="0" smtClean="0"/>
              <a:t>ДНЗ «МАЛЯТКО»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9521" y="2361431"/>
            <a:ext cx="6400800" cy="2155151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Дошкільний навчальний заклад «Малятко». </a:t>
            </a:r>
            <a:r>
              <a:rPr lang="uk-UA" dirty="0" err="1" smtClean="0">
                <a:solidFill>
                  <a:schemeClr val="tx1"/>
                </a:solidFill>
              </a:rPr>
              <a:t>Смотриківської</a:t>
            </a:r>
            <a:r>
              <a:rPr lang="uk-UA" dirty="0" smtClean="0">
                <a:solidFill>
                  <a:schemeClr val="tx1"/>
                </a:solidFill>
              </a:rPr>
              <a:t> сільської ради 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Полтавської області ,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Пирятинського району ,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 село </a:t>
            </a:r>
            <a:r>
              <a:rPr lang="uk-UA" dirty="0" err="1" smtClean="0">
                <a:solidFill>
                  <a:schemeClr val="tx1"/>
                </a:solidFill>
              </a:rPr>
              <a:t>Смотрики</a:t>
            </a:r>
            <a:r>
              <a:rPr lang="uk-UA" dirty="0">
                <a:solidFill>
                  <a:schemeClr val="tx1"/>
                </a:solidFill>
              </a:rPr>
              <a:t> 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06" y="1755583"/>
            <a:ext cx="4570391" cy="2760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586" y="4059381"/>
            <a:ext cx="3528687" cy="26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050" y="186795"/>
            <a:ext cx="8534400" cy="1507067"/>
          </a:xfrm>
        </p:spPr>
        <p:txBody>
          <a:bodyPr/>
          <a:lstStyle/>
          <a:p>
            <a:pPr algn="ctr"/>
            <a:r>
              <a:rPr lang="uk-UA" dirty="0" smtClean="0"/>
              <a:t>Основна Мета закладу: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050" y="2113684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Діяльність ДНЗ направлена на реалізацію основних завдань дошкільної освіти 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Збереження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зміцнення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фізичного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психічного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здоров</a:t>
            </a:r>
            <a:r>
              <a:rPr lang="ru-RU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я</a:t>
            </a:r>
            <a:r>
              <a:rPr lang="ru-RU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дітей</a:t>
            </a:r>
            <a:r>
              <a:rPr lang="ru-RU" dirty="0" smtClean="0">
                <a:solidFill>
                  <a:schemeClr val="tx1"/>
                </a:solidFill>
                <a:sym typeface="Symbol" panose="05050102010706020507" pitchFamily="18" charset="2"/>
              </a:rPr>
              <a:t> ;</a:t>
            </a:r>
          </a:p>
          <a:p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Формування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особистості дитини дошкільного віку,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розвиток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її творчих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здібностей  та нахилів ;</a:t>
            </a:r>
          </a:p>
          <a:p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Забезпечення соціальної адаптації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дошкільника та </a:t>
            </a:r>
            <a:r>
              <a:rPr lang="uk-UA" dirty="0" smtClean="0">
                <a:solidFill>
                  <a:schemeClr val="tx1"/>
                </a:solidFill>
                <a:sym typeface="Symbol" panose="05050102010706020507" pitchFamily="18" charset="2"/>
              </a:rPr>
              <a:t>готовності продовжувати освіту. </a:t>
            </a:r>
            <a:endParaRPr lang="uk-UA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7" y="2258290"/>
            <a:ext cx="3075709" cy="4100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69" y="2078181"/>
            <a:ext cx="3162319" cy="3963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96" y="2258290"/>
            <a:ext cx="3218160" cy="429088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138939" y="131617"/>
            <a:ext cx="8001000" cy="1101437"/>
          </a:xfrm>
        </p:spPr>
        <p:txBody>
          <a:bodyPr/>
          <a:lstStyle/>
          <a:p>
            <a:pPr algn="ctr"/>
            <a:r>
              <a:rPr lang="uk-UA" dirty="0" smtClean="0"/>
              <a:t>НАШІ  БУДНІ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0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36611" y="0"/>
            <a:ext cx="11119861" cy="906703"/>
          </a:xfrm>
        </p:spPr>
        <p:txBody>
          <a:bodyPr/>
          <a:lstStyle/>
          <a:p>
            <a:pPr algn="ctr"/>
            <a:r>
              <a:rPr lang="uk-UA" dirty="0" smtClean="0"/>
              <a:t>Харчування в ДНЗ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98764" y="906703"/>
            <a:ext cx="11139055" cy="211974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У дошкільному навчальному закладі встановлено </a:t>
            </a:r>
            <a:r>
              <a:rPr lang="uk-UA" dirty="0" err="1" smtClean="0">
                <a:solidFill>
                  <a:schemeClr val="tx1"/>
                </a:solidFill>
              </a:rPr>
              <a:t>трьохразове</a:t>
            </a:r>
            <a:r>
              <a:rPr lang="uk-UA" dirty="0" smtClean="0">
                <a:solidFill>
                  <a:schemeClr val="tx1"/>
                </a:solidFill>
              </a:rPr>
              <a:t> харчування.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Контроль за </a:t>
            </a:r>
            <a:r>
              <a:rPr lang="uk-UA" dirty="0" smtClean="0">
                <a:solidFill>
                  <a:schemeClr val="tx1"/>
                </a:solidFill>
              </a:rPr>
              <a:t>організацією </a:t>
            </a:r>
            <a:r>
              <a:rPr lang="uk-UA" dirty="0" smtClean="0">
                <a:solidFill>
                  <a:schemeClr val="tx1"/>
                </a:solidFill>
              </a:rPr>
              <a:t>та якістю харчування , </a:t>
            </a:r>
            <a:r>
              <a:rPr lang="uk-UA" dirty="0" smtClean="0">
                <a:solidFill>
                  <a:schemeClr val="tx1"/>
                </a:solidFill>
              </a:rPr>
              <a:t>вітамінізацією </a:t>
            </a:r>
            <a:r>
              <a:rPr lang="uk-UA" dirty="0" smtClean="0">
                <a:solidFill>
                  <a:schemeClr val="tx1"/>
                </a:solidFill>
              </a:rPr>
              <a:t>страв , закладкою продуктів харчування , кулінарною обробкою , виходом страв , </a:t>
            </a:r>
            <a:r>
              <a:rPr lang="uk-UA" dirty="0" smtClean="0">
                <a:solidFill>
                  <a:schemeClr val="tx1"/>
                </a:solidFill>
              </a:rPr>
              <a:t>смаковими </a:t>
            </a:r>
            <a:r>
              <a:rPr lang="uk-UA" dirty="0" smtClean="0">
                <a:solidFill>
                  <a:schemeClr val="tx1"/>
                </a:solidFill>
              </a:rPr>
              <a:t>якостями їжі, санітарним станом харчоблоку , правильністю зберігання , дотриманням термінів реалізації продуктів покладається на керівника дошкільного закладу.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1" y="3241964"/>
            <a:ext cx="4324083" cy="2992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6"/>
          <a:stretch/>
        </p:blipFill>
        <p:spPr>
          <a:xfrm>
            <a:off x="6691745" y="3310911"/>
            <a:ext cx="4391891" cy="29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012" y="233987"/>
            <a:ext cx="8534400" cy="1137613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/>
              <a:t>ФОТО Харчоблоку</a:t>
            </a:r>
            <a:br>
              <a:rPr lang="uk-UA" b="1" dirty="0" smtClean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832">
            <a:off x="287135" y="1133867"/>
            <a:ext cx="3946873" cy="2590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236">
            <a:off x="6982837" y="1177636"/>
            <a:ext cx="3975156" cy="2646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33" y="4007315"/>
            <a:ext cx="389190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520" y="173183"/>
            <a:ext cx="11383097" cy="1988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solidFill>
                  <a:schemeClr val="tx1"/>
                </a:solidFill>
              </a:rPr>
              <a:t>У 2013 і 2016 роках було проведено капітальний ремонт приміщення ДНЗ  , а саме харчоблоку і групи.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738">
            <a:off x="211272" y="1960007"/>
            <a:ext cx="3574472" cy="2640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31" y="1274617"/>
            <a:ext cx="2607686" cy="3713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68" y="1635797"/>
            <a:ext cx="3292370" cy="2535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/>
          <a:stretch/>
        </p:blipFill>
        <p:spPr>
          <a:xfrm>
            <a:off x="4516581" y="4560065"/>
            <a:ext cx="3211409" cy="21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3193" y="138545"/>
            <a:ext cx="8534401" cy="1177637"/>
          </a:xfrm>
        </p:spPr>
        <p:txBody>
          <a:bodyPr>
            <a:normAutofit fontScale="90000"/>
          </a:bodyPr>
          <a:lstStyle/>
          <a:p>
            <a:r>
              <a:rPr lang="ru-RU" dirty="0"/>
              <a:t>«В ЗДОРОВОМУ ТІЛІ – ЗДОРОВИЙ ДУХ»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4212" y="5195455"/>
            <a:ext cx="10842769" cy="119148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ФІЗКУЛЬТУРНО - ОЗДОРОВЧА РОБОТА ЗАБЕЗПЕЧУЄ ОХОРОНУ ЖИТТЯ ТА ЗМІЦНЮЄ ЗДОРОВ’Я  ДІТЕЙ, ФОРМУЄ ПРАВИЛЬНУ ПОСТАВУ, РОЗВИВАЄ ВСІ ГРУПИ М’ЯЗІВ.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«ГОЛОВНЕ ЗАВДАННЯ </a:t>
            </a:r>
            <a:r>
              <a:rPr lang="ru-RU" dirty="0" smtClean="0">
                <a:solidFill>
                  <a:schemeClr val="tx1"/>
                </a:solidFill>
              </a:rPr>
              <a:t>ПЕДАГОГІВ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ЗБЕРЕГТИ ЗДОРОВ’Я ДІТЕЙ, ПІДГОТУВАТИ ДО ЖИТТЯ»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381">
            <a:off x="684212" y="1029307"/>
            <a:ext cx="2820988" cy="3761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12" y="922018"/>
            <a:ext cx="2737680" cy="365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348">
            <a:off x="8004221" y="998196"/>
            <a:ext cx="2836717" cy="37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5065423" cy="1498600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tx1"/>
                </a:solidFill>
              </a:rPr>
              <a:t>Зимові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прогулянки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загартовують</a:t>
            </a:r>
            <a:r>
              <a:rPr lang="ru-RU" sz="2800" b="1" dirty="0">
                <a:solidFill>
                  <a:schemeClr val="tx1"/>
                </a:solidFill>
              </a:rPr>
              <a:t> дитячий </a:t>
            </a:r>
            <a:r>
              <a:rPr lang="ru-RU" sz="2800" b="1" dirty="0" err="1" smtClean="0">
                <a:solidFill>
                  <a:schemeClr val="tx1"/>
                </a:solidFill>
              </a:rPr>
              <a:t>організм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0484">
            <a:off x="6865861" y="3413352"/>
            <a:ext cx="4029805" cy="3023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238" y="164742"/>
            <a:ext cx="3901778" cy="2926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81" y="164742"/>
            <a:ext cx="3795086" cy="39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6504" y="207817"/>
            <a:ext cx="11092151" cy="8266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Гурткова</a:t>
            </a:r>
            <a:r>
              <a:rPr lang="ru-RU" sz="2800" b="1" dirty="0">
                <a:solidFill>
                  <a:schemeClr val="tx1"/>
                </a:solidFill>
              </a:rPr>
              <a:t> робота </a:t>
            </a:r>
            <a:r>
              <a:rPr lang="ru-RU" sz="2800" b="1" dirty="0" err="1">
                <a:solidFill>
                  <a:schemeClr val="tx1"/>
                </a:solidFill>
              </a:rPr>
              <a:t>зацікавлює</a:t>
            </a:r>
            <a:r>
              <a:rPr lang="ru-RU" sz="2800" b="1" dirty="0">
                <a:solidFill>
                  <a:schemeClr val="tx1"/>
                </a:solidFill>
              </a:rPr>
              <a:t> і </a:t>
            </a:r>
            <a:r>
              <a:rPr lang="ru-RU" sz="2800" b="1" dirty="0" err="1">
                <a:solidFill>
                  <a:schemeClr val="tx1"/>
                </a:solidFill>
              </a:rPr>
              <a:t>згуртовує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дітей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8026">
            <a:off x="862029" y="1322618"/>
            <a:ext cx="3901778" cy="2926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4155">
            <a:off x="7262383" y="1117597"/>
            <a:ext cx="3901778" cy="2926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140" y="4087091"/>
            <a:ext cx="3653001" cy="25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3376" y="159327"/>
            <a:ext cx="11022878" cy="14986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У 2016 році в дошкільному навчальному закладі було придбано нові меблі , спортивну стінку  , бойлер , постільну білизну і </a:t>
            </a:r>
            <a:r>
              <a:rPr lang="uk-UA" b="1" dirty="0" err="1" smtClean="0">
                <a:solidFill>
                  <a:schemeClr val="tx1"/>
                </a:solidFill>
              </a:rPr>
              <a:t>гіпоалергенні</a:t>
            </a:r>
            <a:r>
              <a:rPr lang="uk-UA" b="1" dirty="0" smtClean="0">
                <a:solidFill>
                  <a:schemeClr val="tx1"/>
                </a:solidFill>
              </a:rPr>
              <a:t> подушки 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5" y="1219200"/>
            <a:ext cx="3353978" cy="4471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82" y="834366"/>
            <a:ext cx="4266529" cy="2840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21" y="1190706"/>
            <a:ext cx="3471741" cy="4628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93" y="3756889"/>
            <a:ext cx="2211533" cy="29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614" y="0"/>
            <a:ext cx="9287125" cy="177569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i="1" dirty="0" err="1" smtClean="0"/>
              <a:t>ДЯКУємо</a:t>
            </a:r>
            <a:r>
              <a:rPr lang="uk-UA" sz="7200" b="1" i="1" dirty="0" smtClean="0"/>
              <a:t> </a:t>
            </a:r>
            <a:r>
              <a:rPr lang="uk-UA" sz="7200" b="1" i="1" dirty="0" smtClean="0"/>
              <a:t>ЗА УВАГУ!</a:t>
            </a:r>
            <a:endParaRPr lang="ru-RU" sz="72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59" y="1911927"/>
            <a:ext cx="7013757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7267" y="41756"/>
            <a:ext cx="8001000" cy="935183"/>
          </a:xfrm>
        </p:spPr>
        <p:txBody>
          <a:bodyPr/>
          <a:lstStyle/>
          <a:p>
            <a:pPr algn="ctr"/>
            <a:r>
              <a:rPr lang="uk-UA" dirty="0" smtClean="0"/>
              <a:t>Наші Кадри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11078297" cy="1947333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Завідуюча ДНЗ – </a:t>
            </a:r>
            <a:r>
              <a:rPr lang="uk-UA" dirty="0" err="1" smtClean="0">
                <a:solidFill>
                  <a:schemeClr val="tx1"/>
                </a:solidFill>
              </a:rPr>
              <a:t>Цибіна</a:t>
            </a:r>
            <a:r>
              <a:rPr lang="uk-UA" dirty="0" smtClean="0">
                <a:solidFill>
                  <a:schemeClr val="tx1"/>
                </a:solidFill>
              </a:rPr>
              <a:t> Світлана Олександрівна (Вища освіта).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Вихователь – </a:t>
            </a:r>
            <a:r>
              <a:rPr lang="uk-UA" dirty="0" err="1" smtClean="0">
                <a:solidFill>
                  <a:schemeClr val="tx1"/>
                </a:solidFill>
              </a:rPr>
              <a:t>Шкарупа</a:t>
            </a:r>
            <a:r>
              <a:rPr lang="uk-UA" dirty="0" smtClean="0">
                <a:solidFill>
                  <a:schemeClr val="tx1"/>
                </a:solidFill>
              </a:rPr>
              <a:t> Надія Василівна(Середня спеціальна освіта).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Помічник вихователя – </a:t>
            </a:r>
            <a:r>
              <a:rPr lang="uk-UA" dirty="0" err="1" smtClean="0">
                <a:solidFill>
                  <a:schemeClr val="tx1"/>
                </a:solidFill>
              </a:rPr>
              <a:t>Лисковчук</a:t>
            </a:r>
            <a:r>
              <a:rPr lang="uk-UA" dirty="0" smtClean="0">
                <a:solidFill>
                  <a:schemeClr val="tx1"/>
                </a:solidFill>
              </a:rPr>
              <a:t> Тетяна Миколаївна(Базова середня освіта).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Кухар – Зінченко Катерина Михайлівна (Кухар ІІІ категорії).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1"/>
          <a:stretch/>
        </p:blipFill>
        <p:spPr>
          <a:xfrm>
            <a:off x="1917267" y="1149928"/>
            <a:ext cx="7874000" cy="2520950"/>
          </a:xfrm>
        </p:spPr>
      </p:pic>
    </p:spTree>
    <p:extLst>
      <p:ext uri="{BB962C8B-B14F-4D97-AF65-F5344CB8AC3E}">
        <p14:creationId xmlns:p14="http://schemas.microsoft.com/office/powerpoint/2010/main" val="30183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58831" y="228599"/>
            <a:ext cx="8001000" cy="949037"/>
          </a:xfrm>
        </p:spPr>
        <p:txBody>
          <a:bodyPr/>
          <a:lstStyle/>
          <a:p>
            <a:pPr algn="ctr"/>
            <a:r>
              <a:rPr lang="uk-UA" dirty="0" smtClean="0"/>
              <a:t>ПАСПОРТ ЗАКЛАДУ :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4211" y="1343891"/>
            <a:ext cx="11216843" cy="461356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err="1" smtClean="0">
                <a:solidFill>
                  <a:schemeClr val="tx1"/>
                </a:solidFill>
              </a:rPr>
              <a:t>Смотриківський</a:t>
            </a:r>
            <a:r>
              <a:rPr lang="uk-UA" dirty="0" smtClean="0">
                <a:solidFill>
                  <a:schemeClr val="tx1"/>
                </a:solidFill>
              </a:rPr>
              <a:t> дошкільний навчальний заклад «Малятко» загального типу   створено </a:t>
            </a:r>
            <a:r>
              <a:rPr lang="uk-UA" dirty="0" smtClean="0">
                <a:solidFill>
                  <a:schemeClr val="tx1"/>
                </a:solidFill>
              </a:rPr>
              <a:t>на </a:t>
            </a:r>
            <a:r>
              <a:rPr lang="uk-UA" dirty="0" smtClean="0">
                <a:solidFill>
                  <a:schemeClr val="tx1"/>
                </a:solidFill>
              </a:rPr>
              <a:t>підставі </a:t>
            </a:r>
            <a:r>
              <a:rPr lang="uk-UA" dirty="0" smtClean="0">
                <a:solidFill>
                  <a:schemeClr val="tx1"/>
                </a:solidFill>
              </a:rPr>
              <a:t>рішення правління КСП «Артема» від 17 серпня 1987 року №2, рішенням восьмої позачергової сесії  четвертого скликання від 22.12.2003 дитячий садок передано у комунальну власність </a:t>
            </a:r>
            <a:r>
              <a:rPr lang="uk-UA" dirty="0" err="1" smtClean="0">
                <a:solidFill>
                  <a:schemeClr val="tx1"/>
                </a:solidFill>
              </a:rPr>
              <a:t>Смотриківської</a:t>
            </a:r>
            <a:r>
              <a:rPr lang="uk-UA" dirty="0" smtClean="0">
                <a:solidFill>
                  <a:schemeClr val="tx1"/>
                </a:solidFill>
              </a:rPr>
              <a:t> сільської ради.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</a:rPr>
              <a:t>Чинний статут закладу зареєстровано Пирятинською районною державною адміністрацією 01.03.2004 р. № 575103. Ідентифікаційний код – 34131557.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</a:rPr>
              <a:t>Форма власності – комунальна.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</a:rPr>
              <a:t>Державна атестація – 23.04.2007 р.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chemeClr val="tx1"/>
                </a:solidFill>
              </a:rPr>
              <a:t>Дошкільний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навчальний</a:t>
            </a:r>
            <a:r>
              <a:rPr lang="ru-RU" dirty="0">
                <a:solidFill>
                  <a:schemeClr val="tx1"/>
                </a:solidFill>
              </a:rPr>
              <a:t> заклад </a:t>
            </a:r>
            <a:r>
              <a:rPr lang="ru-RU" dirty="0" err="1" smtClean="0">
                <a:solidFill>
                  <a:schemeClr val="tx1"/>
                </a:solidFill>
              </a:rPr>
              <a:t>розрахований</a:t>
            </a:r>
            <a:r>
              <a:rPr lang="ru-RU" dirty="0" smtClean="0">
                <a:solidFill>
                  <a:schemeClr val="tx1"/>
                </a:solidFill>
              </a:rPr>
              <a:t> на 24 </a:t>
            </a:r>
            <a:r>
              <a:rPr lang="ru-RU" dirty="0" err="1" smtClean="0">
                <a:solidFill>
                  <a:schemeClr val="tx1"/>
                </a:solidFill>
              </a:rPr>
              <a:t>місця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 err="1" smtClean="0">
                <a:solidFill>
                  <a:schemeClr val="tx1"/>
                </a:solidFill>
              </a:rPr>
              <a:t>дошкільному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навчальному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закладі</a:t>
            </a:r>
            <a:r>
              <a:rPr lang="ru-RU" dirty="0" smtClean="0">
                <a:solidFill>
                  <a:schemeClr val="tx1"/>
                </a:solidFill>
              </a:rPr>
              <a:t> є одна </a:t>
            </a:r>
            <a:r>
              <a:rPr lang="ru-RU" dirty="0" err="1" smtClean="0">
                <a:solidFill>
                  <a:schemeClr val="tx1"/>
                </a:solidFill>
              </a:rPr>
              <a:t>різновікова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група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</a:rPr>
              <a:t>Заклад </a:t>
            </a:r>
            <a:r>
              <a:rPr lang="ru-RU" dirty="0" err="1">
                <a:solidFill>
                  <a:schemeClr val="tx1"/>
                </a:solidFill>
              </a:rPr>
              <a:t>працює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п’ятиденним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робочим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тижнем</a:t>
            </a:r>
            <a:r>
              <a:rPr lang="ru-RU" dirty="0">
                <a:solidFill>
                  <a:schemeClr val="tx1"/>
                </a:solidFill>
              </a:rPr>
              <a:t> , з 9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год. </a:t>
            </a:r>
            <a:r>
              <a:rPr lang="ru-RU" dirty="0" err="1">
                <a:solidFill>
                  <a:schemeClr val="tx1"/>
                </a:solidFill>
              </a:rPr>
              <a:t>робочим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днем.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04800"/>
            <a:ext cx="10953606" cy="61929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Заклад </a:t>
            </a:r>
            <a:r>
              <a:rPr lang="ru-RU" dirty="0" err="1">
                <a:solidFill>
                  <a:schemeClr val="tx1"/>
                </a:solidFill>
              </a:rPr>
              <a:t>здійснює</a:t>
            </a:r>
            <a:r>
              <a:rPr lang="ru-RU" dirty="0">
                <a:solidFill>
                  <a:schemeClr val="tx1"/>
                </a:solidFill>
              </a:rPr>
              <a:t> свою </a:t>
            </a:r>
            <a:r>
              <a:rPr lang="ru-RU" dirty="0" err="1">
                <a:solidFill>
                  <a:schemeClr val="tx1"/>
                </a:solidFill>
              </a:rPr>
              <a:t>діяльність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відповідно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Законів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«Про </a:t>
            </a:r>
            <a:r>
              <a:rPr lang="ru-RU" dirty="0" err="1">
                <a:solidFill>
                  <a:schemeClr val="tx1"/>
                </a:solidFill>
              </a:rPr>
              <a:t>освіту</a:t>
            </a:r>
            <a:r>
              <a:rPr lang="ru-RU" dirty="0">
                <a:solidFill>
                  <a:schemeClr val="tx1"/>
                </a:solidFill>
              </a:rPr>
              <a:t>», «Про </a:t>
            </a:r>
            <a:r>
              <a:rPr lang="ru-RU" dirty="0" err="1">
                <a:solidFill>
                  <a:schemeClr val="tx1"/>
                </a:solidFill>
              </a:rPr>
              <a:t>дошкільну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освіту</a:t>
            </a:r>
            <a:r>
              <a:rPr lang="ru-RU" dirty="0">
                <a:solidFill>
                  <a:schemeClr val="tx1"/>
                </a:solidFill>
              </a:rPr>
              <a:t>», «Про </a:t>
            </a:r>
            <a:r>
              <a:rPr lang="ru-RU" dirty="0" err="1">
                <a:solidFill>
                  <a:schemeClr val="tx1"/>
                </a:solidFill>
              </a:rPr>
              <a:t>охорону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дитинства</a:t>
            </a:r>
            <a:r>
              <a:rPr lang="ru-RU" dirty="0">
                <a:solidFill>
                  <a:schemeClr val="tx1"/>
                </a:solidFill>
              </a:rPr>
              <a:t>». </a:t>
            </a:r>
            <a:r>
              <a:rPr lang="ru-RU" dirty="0" err="1">
                <a:solidFill>
                  <a:schemeClr val="tx1"/>
                </a:solidFill>
              </a:rPr>
              <a:t>Реалізація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завдань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відбувається</a:t>
            </a:r>
            <a:r>
              <a:rPr lang="ru-RU" dirty="0">
                <a:solidFill>
                  <a:schemeClr val="tx1"/>
                </a:solidFill>
              </a:rPr>
              <a:t> через </a:t>
            </a:r>
            <a:r>
              <a:rPr lang="ru-RU" dirty="0" err="1">
                <a:solidFill>
                  <a:schemeClr val="tx1"/>
                </a:solidFill>
              </a:rPr>
              <a:t>Базовий</a:t>
            </a:r>
            <a:r>
              <a:rPr lang="ru-RU" dirty="0">
                <a:solidFill>
                  <a:schemeClr val="tx1"/>
                </a:solidFill>
              </a:rPr>
              <a:t> компонент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 (</a:t>
            </a:r>
            <a:r>
              <a:rPr lang="ru-RU" dirty="0" smtClean="0">
                <a:solidFill>
                  <a:schemeClr val="tx1"/>
                </a:solidFill>
              </a:rPr>
              <a:t>2016 </a:t>
            </a:r>
            <a:r>
              <a:rPr lang="ru-RU" dirty="0">
                <a:solidFill>
                  <a:schemeClr val="tx1"/>
                </a:solidFill>
              </a:rPr>
              <a:t>р.), </a:t>
            </a:r>
            <a:r>
              <a:rPr lang="ru-RU" dirty="0" err="1">
                <a:solidFill>
                  <a:schemeClr val="tx1"/>
                </a:solidFill>
              </a:rPr>
              <a:t>програму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дошкільного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Дитина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dirty="0" err="1">
                <a:solidFill>
                  <a:schemeClr val="tx1"/>
                </a:solidFill>
              </a:rPr>
              <a:t>програму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дітей</a:t>
            </a:r>
            <a:r>
              <a:rPr lang="ru-RU" dirty="0">
                <a:solidFill>
                  <a:schemeClr val="tx1"/>
                </a:solidFill>
              </a:rPr>
              <a:t> старшого </a:t>
            </a:r>
            <a:r>
              <a:rPr lang="ru-RU" dirty="0" err="1">
                <a:solidFill>
                  <a:schemeClr val="tx1"/>
                </a:solidFill>
              </a:rPr>
              <a:t>дошкільного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віку</a:t>
            </a:r>
            <a:r>
              <a:rPr lang="ru-RU" dirty="0">
                <a:solidFill>
                  <a:schemeClr val="tx1"/>
                </a:solidFill>
              </a:rPr>
              <a:t> « </a:t>
            </a:r>
            <a:r>
              <a:rPr lang="ru-RU" dirty="0" err="1">
                <a:solidFill>
                  <a:schemeClr val="tx1"/>
                </a:solidFill>
              </a:rPr>
              <a:t>Впевнений</a:t>
            </a:r>
            <a:r>
              <a:rPr lang="ru-RU" dirty="0">
                <a:solidFill>
                  <a:schemeClr val="tx1"/>
                </a:solidFill>
              </a:rPr>
              <a:t> старт» 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Проблемне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питання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Формування</a:t>
            </a:r>
            <a:r>
              <a:rPr lang="ru-RU" dirty="0">
                <a:solidFill>
                  <a:schemeClr val="tx1"/>
                </a:solidFill>
              </a:rPr>
              <a:t> активно-</a:t>
            </a:r>
            <a:r>
              <a:rPr lang="ru-RU" dirty="0" err="1">
                <a:solidFill>
                  <a:schemeClr val="tx1"/>
                </a:solidFill>
              </a:rPr>
              <a:t>пізнавального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ставлення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дитини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народних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традицій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Основні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завдання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1. </a:t>
            </a:r>
            <a:r>
              <a:rPr lang="ru-RU" dirty="0" err="1">
                <a:solidFill>
                  <a:schemeClr val="tx1"/>
                </a:solidFill>
              </a:rPr>
              <a:t>Організація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освітнього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процесу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контексті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формування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dirty="0" err="1">
                <a:solidFill>
                  <a:schemeClr val="tx1"/>
                </a:solidFill>
              </a:rPr>
              <a:t>свідомості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дошкільників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2.Формування у </a:t>
            </a:r>
            <a:r>
              <a:rPr lang="ru-RU" dirty="0" err="1">
                <a:solidFill>
                  <a:schemeClr val="tx1"/>
                </a:solidFill>
              </a:rPr>
              <a:t>дошкільників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безпечної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поведінки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довкіллі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3. </a:t>
            </a:r>
            <a:r>
              <a:rPr lang="ru-RU" dirty="0" err="1">
                <a:solidFill>
                  <a:schemeClr val="tx1"/>
                </a:solidFill>
              </a:rPr>
              <a:t>Взаємодія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суспільного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родинного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виховання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Пріоритетні</a:t>
            </a:r>
            <a:r>
              <a:rPr lang="ru-RU" dirty="0">
                <a:solidFill>
                  <a:schemeClr val="tx1"/>
                </a:solidFill>
              </a:rPr>
              <a:t>  напрямки </a:t>
            </a:r>
            <a:r>
              <a:rPr lang="ru-RU" dirty="0" err="1">
                <a:solidFill>
                  <a:schemeClr val="tx1"/>
                </a:solidFill>
              </a:rPr>
              <a:t>роботи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колективу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1. </a:t>
            </a:r>
            <a:r>
              <a:rPr lang="ru-RU" dirty="0" err="1">
                <a:solidFill>
                  <a:schemeClr val="tx1"/>
                </a:solidFill>
              </a:rPr>
              <a:t>Забезпечення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доступності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якості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відповідно</a:t>
            </a:r>
            <a:r>
              <a:rPr lang="ru-RU" dirty="0">
                <a:solidFill>
                  <a:schemeClr val="tx1"/>
                </a:solidFill>
              </a:rPr>
              <a:t> до чинного </a:t>
            </a:r>
            <a:r>
              <a:rPr lang="ru-RU" dirty="0" err="1">
                <a:solidFill>
                  <a:schemeClr val="tx1"/>
                </a:solidFill>
              </a:rPr>
              <a:t>законодавства</a:t>
            </a:r>
            <a:r>
              <a:rPr lang="ru-RU" dirty="0">
                <a:solidFill>
                  <a:schemeClr val="tx1"/>
                </a:solidFill>
              </a:rPr>
              <a:t> про </a:t>
            </a:r>
            <a:r>
              <a:rPr lang="ru-RU" dirty="0" err="1">
                <a:solidFill>
                  <a:schemeClr val="tx1"/>
                </a:solidFill>
              </a:rPr>
              <a:t>дошкільну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освіту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програм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виховання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дошкільного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віку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 2. </a:t>
            </a:r>
            <a:r>
              <a:rPr lang="ru-RU" dirty="0" err="1">
                <a:solidFill>
                  <a:schemeClr val="tx1"/>
                </a:solidFill>
              </a:rPr>
              <a:t>Об’єднання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зусиль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сім’ї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громадськості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та </a:t>
            </a:r>
            <a:r>
              <a:rPr lang="ru-RU" dirty="0" err="1">
                <a:solidFill>
                  <a:schemeClr val="tx1"/>
                </a:solidFill>
              </a:rPr>
              <a:t>дошкільного</a:t>
            </a:r>
            <a:r>
              <a:rPr lang="ru-RU" dirty="0">
                <a:solidFill>
                  <a:schemeClr val="tx1"/>
                </a:solidFill>
              </a:rPr>
              <a:t> закладу у </a:t>
            </a:r>
            <a:r>
              <a:rPr lang="ru-RU" dirty="0" err="1">
                <a:solidFill>
                  <a:schemeClr val="tx1"/>
                </a:solidFill>
              </a:rPr>
              <a:t>вихованні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здорової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 3. </a:t>
            </a:r>
            <a:r>
              <a:rPr lang="ru-RU" dirty="0" err="1" smtClean="0">
                <a:solidFill>
                  <a:schemeClr val="tx1"/>
                </a:solidFill>
              </a:rPr>
              <a:t>Забезпечення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державної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політики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охорони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ї </a:t>
            </a:r>
            <a:r>
              <a:rPr lang="ru-RU" dirty="0" err="1">
                <a:solidFill>
                  <a:schemeClr val="tx1"/>
                </a:solidFill>
              </a:rPr>
              <a:t>здоров’я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дітей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формування</a:t>
            </a:r>
            <a:r>
              <a:rPr lang="ru-RU" dirty="0">
                <a:solidFill>
                  <a:schemeClr val="tx1"/>
                </a:solidFill>
              </a:rPr>
              <a:t> здорового способу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тісній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співпраці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сім’єю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 4. </a:t>
            </a:r>
            <a:r>
              <a:rPr lang="ru-RU" dirty="0" err="1">
                <a:solidFill>
                  <a:schemeClr val="tx1"/>
                </a:solidFill>
              </a:rPr>
              <a:t>Спрямувати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педагогічну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діяльність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формування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народознавчої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компетентності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безпечної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поведінки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дітей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дошкільного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віку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особистісно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орієнтоване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навчання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навчально-виховній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роботі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91" y="2886744"/>
            <a:ext cx="4182218" cy="968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59" y="1039160"/>
            <a:ext cx="1963082" cy="1749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35" y="2569388"/>
            <a:ext cx="2536156" cy="1719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992" y="978195"/>
            <a:ext cx="1902117" cy="1810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497" y="2453554"/>
            <a:ext cx="2341067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631" y="4069135"/>
            <a:ext cx="2042337" cy="19630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7884" y="4069135"/>
            <a:ext cx="2036240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48" y="4166967"/>
            <a:ext cx="11069783" cy="195212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дошкільного</a:t>
            </a:r>
            <a:r>
              <a:rPr lang="ru-RU" dirty="0"/>
              <a:t> закладу  і </a:t>
            </a:r>
            <a:r>
              <a:rPr lang="ru-RU" dirty="0" err="1"/>
              <a:t>родини</a:t>
            </a:r>
            <a:r>
              <a:rPr lang="ru-RU" dirty="0"/>
              <a:t> –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дитині</a:t>
            </a:r>
            <a:r>
              <a:rPr lang="ru-RU" dirty="0"/>
              <a:t> </a:t>
            </a:r>
            <a:r>
              <a:rPr lang="ru-RU" dirty="0" err="1" smtClean="0"/>
              <a:t>щастя</a:t>
            </a:r>
            <a:r>
              <a:rPr lang="uk-UA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03" y="468731"/>
            <a:ext cx="2420322" cy="24569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51" y="468731"/>
            <a:ext cx="2420322" cy="24569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78" y="1900223"/>
            <a:ext cx="3426249" cy="1505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937" y="818957"/>
            <a:ext cx="1932599" cy="13172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640" y="783579"/>
            <a:ext cx="1903454" cy="15198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676" y="1981392"/>
            <a:ext cx="2895851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708" y="0"/>
            <a:ext cx="10778837" cy="265314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ГОЛОВНУ РОЛЬ У ВСІХ ВИХОВНИХ АСПЕКТАХ ЗАВЖДИ ВІДІГРАВАЛО І ПРОДОВЖУЄ ВІДІГРАВАТИ ЗРОСТАННЯ ДИТИНИ В РОДИННОМУ КОЛІ. РОБОТА ВИХОВАТЕЛЯ ДЛЯ ОТРИМАННЯ ПОЗИТИВНИХ ТА ПЛІДНИХ РЕЗУЛЬТАТІВ Є НЕОБХІДНОЮ І ВАЖЛИВОЮ СКЛАДОВОЮ СПІВРОБІТНИЦТВА З РОДИНАМИ ВИХОВАНЦІВ.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033">
            <a:off x="294541" y="2035369"/>
            <a:ext cx="4212701" cy="3286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83" y="4196873"/>
            <a:ext cx="3670110" cy="2584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618" y="1907426"/>
            <a:ext cx="303607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408709"/>
            <a:ext cx="10648806" cy="1115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Ігри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smtClean="0">
                <a:solidFill>
                  <a:schemeClr val="tx1"/>
                </a:solidFill>
              </a:rPr>
              <a:t>батьками </a:t>
            </a:r>
            <a:r>
              <a:rPr lang="ru-RU" sz="2400" b="1" dirty="0" err="1" smtClean="0">
                <a:solidFill>
                  <a:schemeClr val="tx1"/>
                </a:solidFill>
              </a:rPr>
              <a:t>приносять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задоволення</a:t>
            </a:r>
            <a:r>
              <a:rPr lang="ru-RU" sz="2400" b="1" dirty="0">
                <a:solidFill>
                  <a:schemeClr val="tx1"/>
                </a:solidFill>
              </a:rPr>
              <a:t> як </a:t>
            </a:r>
            <a:r>
              <a:rPr lang="ru-RU" sz="2400" b="1" dirty="0" err="1">
                <a:solidFill>
                  <a:schemeClr val="tx1"/>
                </a:solidFill>
              </a:rPr>
              <a:t>дітям</a:t>
            </a:r>
            <a:r>
              <a:rPr lang="ru-RU" sz="2400" b="1" dirty="0">
                <a:solidFill>
                  <a:schemeClr val="tx1"/>
                </a:solidFill>
              </a:rPr>
              <a:t>, так і батькам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3149">
            <a:off x="531812" y="2933208"/>
            <a:ext cx="4133446" cy="3097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54" y="966354"/>
            <a:ext cx="3926164" cy="2944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974" y="4085317"/>
            <a:ext cx="47613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1637" y="194732"/>
            <a:ext cx="8534400" cy="36152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Як ми </a:t>
            </a:r>
            <a:r>
              <a:rPr lang="ru-RU" sz="2800" b="1" dirty="0" err="1" smtClean="0">
                <a:solidFill>
                  <a:schemeClr val="tx1"/>
                </a:solidFill>
              </a:rPr>
              <a:t>живемо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Дошкільний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навчальний</a:t>
            </a:r>
            <a:r>
              <a:rPr lang="ru-RU" dirty="0">
                <a:solidFill>
                  <a:schemeClr val="tx1"/>
                </a:solidFill>
              </a:rPr>
              <a:t> заклад </a:t>
            </a:r>
            <a:r>
              <a:rPr lang="ru-RU" dirty="0" err="1" smtClean="0">
                <a:solidFill>
                  <a:schemeClr val="tx1"/>
                </a:solidFill>
              </a:rPr>
              <a:t>забезпечено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обладнанням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навчально-наочними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посібниками</a:t>
            </a:r>
            <a:r>
              <a:rPr lang="ru-RU" dirty="0">
                <a:solidFill>
                  <a:schemeClr val="tx1"/>
                </a:solidFill>
              </a:rPr>
              <a:t>, методичною і </a:t>
            </a:r>
            <a:r>
              <a:rPr lang="ru-RU" dirty="0" err="1">
                <a:solidFill>
                  <a:schemeClr val="tx1"/>
                </a:solidFill>
              </a:rPr>
              <a:t>фаховою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літературою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відповідно</a:t>
            </a:r>
            <a:r>
              <a:rPr lang="ru-RU" dirty="0">
                <a:solidFill>
                  <a:schemeClr val="tx1"/>
                </a:solidFill>
              </a:rPr>
              <a:t> до «Типового </a:t>
            </a:r>
            <a:r>
              <a:rPr lang="ru-RU" dirty="0" err="1">
                <a:solidFill>
                  <a:schemeClr val="tx1"/>
                </a:solidFill>
              </a:rPr>
              <a:t>переліку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обов’язкового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обладнання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навчально-наочних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посібників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іграшок</a:t>
            </a:r>
            <a:r>
              <a:rPr lang="ru-RU" dirty="0">
                <a:solidFill>
                  <a:schemeClr val="tx1"/>
                </a:solidFill>
              </a:rPr>
              <a:t> в ДНЗ (Наказ </a:t>
            </a:r>
            <a:r>
              <a:rPr lang="ru-RU" dirty="0" err="1">
                <a:solidFill>
                  <a:schemeClr val="tx1"/>
                </a:solidFill>
              </a:rPr>
              <a:t>Міністерства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і науки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№509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11.01.2002 року)».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245">
            <a:off x="312976" y="3635792"/>
            <a:ext cx="3907599" cy="2601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3193">
            <a:off x="4711125" y="3614108"/>
            <a:ext cx="3831139" cy="2530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083">
            <a:off x="9158022" y="3207211"/>
            <a:ext cx="2817735" cy="35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198</TotalTime>
  <Words>511</Words>
  <Application>Microsoft Office PowerPoint</Application>
  <PresentationFormat>Произвольный</PresentationFormat>
  <Paragraphs>71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Сектор</vt:lpstr>
      <vt:lpstr>ДНЗ «МАЛЯТКО»</vt:lpstr>
      <vt:lpstr>Наші Кадри</vt:lpstr>
      <vt:lpstr>ПАСПОРТ ЗАКЛАДУ :</vt:lpstr>
      <vt:lpstr>Презентация PowerPoint</vt:lpstr>
      <vt:lpstr>Презентация PowerPoint</vt:lpstr>
      <vt:lpstr>Завдання дошкільного закладу  і родини – дати кожній дитині щастя.  </vt:lpstr>
      <vt:lpstr>Презентация PowerPoint</vt:lpstr>
      <vt:lpstr>Презентация PowerPoint</vt:lpstr>
      <vt:lpstr>Презентация PowerPoint</vt:lpstr>
      <vt:lpstr>Основна Мета закладу:</vt:lpstr>
      <vt:lpstr>НАШІ  БУДНІ</vt:lpstr>
      <vt:lpstr>Харчування в ДНЗ</vt:lpstr>
      <vt:lpstr>ФОТО Харчоблоку </vt:lpstr>
      <vt:lpstr>Презентация PowerPoint</vt:lpstr>
      <vt:lpstr>«В ЗДОРОВОМУ ТІЛІ – ЗДОРОВИЙ ДУХ» 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ДНЗ «МАЛЯТКО»</dc:title>
  <dc:creator>Саша</dc:creator>
  <cp:lastModifiedBy>zibnicka</cp:lastModifiedBy>
  <cp:revision>20</cp:revision>
  <dcterms:created xsi:type="dcterms:W3CDTF">2017-02-28T13:49:50Z</dcterms:created>
  <dcterms:modified xsi:type="dcterms:W3CDTF">2017-03-01T07:07:43Z</dcterms:modified>
</cp:coreProperties>
</file>